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69" r:id="rId4"/>
    <p:sldId id="281" r:id="rId5"/>
    <p:sldId id="258" r:id="rId6"/>
    <p:sldId id="271" r:id="rId7"/>
    <p:sldId id="272" r:id="rId8"/>
    <p:sldId id="273" r:id="rId9"/>
    <p:sldId id="259" r:id="rId10"/>
    <p:sldId id="274" r:id="rId11"/>
    <p:sldId id="280" r:id="rId12"/>
    <p:sldId id="282" r:id="rId13"/>
    <p:sldId id="275" r:id="rId14"/>
    <p:sldId id="261" r:id="rId15"/>
    <p:sldId id="260" r:id="rId16"/>
    <p:sldId id="277" r:id="rId17"/>
    <p:sldId id="278" r:id="rId18"/>
    <p:sldId id="279"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B5B37"/>
    <a:srgbClr val="336600"/>
    <a:srgbClr val="EBF2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2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DE2E64-5CE3-4F25-A15C-51A90C7F605D}" type="datetimeFigureOut">
              <a:rPr lang="ru-RU" smtClean="0"/>
              <a:pPr/>
              <a:t>ср 27.04.22</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B1C960-FDFE-4A8D-A79D-2D330E6A0E81}" type="slidenum">
              <a:rPr lang="ru-RU" smtClean="0"/>
              <a:pPr/>
              <a:t>‹#›</a:t>
            </a:fld>
            <a:endParaRPr lang="ru-RU"/>
          </a:p>
        </p:txBody>
      </p:sp>
    </p:spTree>
    <p:extLst>
      <p:ext uri="{BB962C8B-B14F-4D97-AF65-F5344CB8AC3E}">
        <p14:creationId xmlns:p14="http://schemas.microsoft.com/office/powerpoint/2010/main" val="4162394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CB1C960-FDFE-4A8D-A79D-2D330E6A0E81}" type="slidenum">
              <a:rPr lang="ru-RU" smtClean="0"/>
              <a:pPr/>
              <a:t>1</a:t>
            </a:fld>
            <a:endParaRPr lang="ru-RU"/>
          </a:p>
        </p:txBody>
      </p:sp>
    </p:spTree>
    <p:extLst>
      <p:ext uri="{BB962C8B-B14F-4D97-AF65-F5344CB8AC3E}">
        <p14:creationId xmlns:p14="http://schemas.microsoft.com/office/powerpoint/2010/main" val="1596578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CB1C960-FDFE-4A8D-A79D-2D330E6A0E81}" type="slidenum">
              <a:rPr lang="ru-RU" smtClean="0"/>
              <a:pPr/>
              <a:t>10</a:t>
            </a:fld>
            <a:endParaRPr lang="ru-RU"/>
          </a:p>
        </p:txBody>
      </p:sp>
    </p:spTree>
    <p:extLst>
      <p:ext uri="{BB962C8B-B14F-4D97-AF65-F5344CB8AC3E}">
        <p14:creationId xmlns:p14="http://schemas.microsoft.com/office/powerpoint/2010/main" val="4028589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CB1C960-FDFE-4A8D-A79D-2D330E6A0E81}" type="slidenum">
              <a:rPr lang="ru-RU" smtClean="0"/>
              <a:pPr/>
              <a:t>11</a:t>
            </a:fld>
            <a:endParaRPr lang="ru-RU"/>
          </a:p>
        </p:txBody>
      </p:sp>
    </p:spTree>
    <p:extLst>
      <p:ext uri="{BB962C8B-B14F-4D97-AF65-F5344CB8AC3E}">
        <p14:creationId xmlns:p14="http://schemas.microsoft.com/office/powerpoint/2010/main" val="2160314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CB1C960-FDFE-4A8D-A79D-2D330E6A0E81}" type="slidenum">
              <a:rPr lang="ru-RU" smtClean="0"/>
              <a:pPr/>
              <a:t>12</a:t>
            </a:fld>
            <a:endParaRPr lang="ru-RU"/>
          </a:p>
        </p:txBody>
      </p:sp>
    </p:spTree>
    <p:extLst>
      <p:ext uri="{BB962C8B-B14F-4D97-AF65-F5344CB8AC3E}">
        <p14:creationId xmlns:p14="http://schemas.microsoft.com/office/powerpoint/2010/main" val="194951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CB1C960-FDFE-4A8D-A79D-2D330E6A0E81}" type="slidenum">
              <a:rPr lang="ru-RU" smtClean="0"/>
              <a:pPr/>
              <a:t>13</a:t>
            </a:fld>
            <a:endParaRPr lang="ru-RU"/>
          </a:p>
        </p:txBody>
      </p:sp>
    </p:spTree>
    <p:extLst>
      <p:ext uri="{BB962C8B-B14F-4D97-AF65-F5344CB8AC3E}">
        <p14:creationId xmlns:p14="http://schemas.microsoft.com/office/powerpoint/2010/main" val="2903197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CB1C960-FDFE-4A8D-A79D-2D330E6A0E81}" type="slidenum">
              <a:rPr lang="ru-RU" smtClean="0"/>
              <a:pPr/>
              <a:t>14</a:t>
            </a:fld>
            <a:endParaRPr lang="ru-RU"/>
          </a:p>
        </p:txBody>
      </p:sp>
    </p:spTree>
    <p:extLst>
      <p:ext uri="{BB962C8B-B14F-4D97-AF65-F5344CB8AC3E}">
        <p14:creationId xmlns:p14="http://schemas.microsoft.com/office/powerpoint/2010/main" val="1224910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CB1C960-FDFE-4A8D-A79D-2D330E6A0E81}" type="slidenum">
              <a:rPr lang="ru-RU" smtClean="0"/>
              <a:pPr/>
              <a:t>15</a:t>
            </a:fld>
            <a:endParaRPr lang="ru-RU"/>
          </a:p>
        </p:txBody>
      </p:sp>
    </p:spTree>
    <p:extLst>
      <p:ext uri="{BB962C8B-B14F-4D97-AF65-F5344CB8AC3E}">
        <p14:creationId xmlns:p14="http://schemas.microsoft.com/office/powerpoint/2010/main" val="495822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CB1C960-FDFE-4A8D-A79D-2D330E6A0E81}" type="slidenum">
              <a:rPr lang="ru-RU" smtClean="0"/>
              <a:pPr/>
              <a:t>16</a:t>
            </a:fld>
            <a:endParaRPr lang="ru-RU"/>
          </a:p>
        </p:txBody>
      </p:sp>
    </p:spTree>
    <p:extLst>
      <p:ext uri="{BB962C8B-B14F-4D97-AF65-F5344CB8AC3E}">
        <p14:creationId xmlns:p14="http://schemas.microsoft.com/office/powerpoint/2010/main" val="1133720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CB1C960-FDFE-4A8D-A79D-2D330E6A0E81}" type="slidenum">
              <a:rPr lang="ru-RU" smtClean="0"/>
              <a:pPr/>
              <a:t>17</a:t>
            </a:fld>
            <a:endParaRPr lang="ru-RU"/>
          </a:p>
        </p:txBody>
      </p:sp>
    </p:spTree>
    <p:extLst>
      <p:ext uri="{BB962C8B-B14F-4D97-AF65-F5344CB8AC3E}">
        <p14:creationId xmlns:p14="http://schemas.microsoft.com/office/powerpoint/2010/main" val="2848217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CB1C960-FDFE-4A8D-A79D-2D330E6A0E81}" type="slidenum">
              <a:rPr lang="ru-RU" smtClean="0"/>
              <a:pPr/>
              <a:t>18</a:t>
            </a:fld>
            <a:endParaRPr lang="ru-RU"/>
          </a:p>
        </p:txBody>
      </p:sp>
    </p:spTree>
    <p:extLst>
      <p:ext uri="{BB962C8B-B14F-4D97-AF65-F5344CB8AC3E}">
        <p14:creationId xmlns:p14="http://schemas.microsoft.com/office/powerpoint/2010/main" val="1866759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CB1C960-FDFE-4A8D-A79D-2D330E6A0E81}" type="slidenum">
              <a:rPr lang="ru-RU" smtClean="0"/>
              <a:pPr/>
              <a:t>2</a:t>
            </a:fld>
            <a:endParaRPr lang="ru-RU"/>
          </a:p>
        </p:txBody>
      </p:sp>
    </p:spTree>
    <p:extLst>
      <p:ext uri="{BB962C8B-B14F-4D97-AF65-F5344CB8AC3E}">
        <p14:creationId xmlns:p14="http://schemas.microsoft.com/office/powerpoint/2010/main" val="2785468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CB1C960-FDFE-4A8D-A79D-2D330E6A0E81}" type="slidenum">
              <a:rPr lang="ru-RU" smtClean="0"/>
              <a:pPr/>
              <a:t>3</a:t>
            </a:fld>
            <a:endParaRPr lang="ru-RU"/>
          </a:p>
        </p:txBody>
      </p:sp>
    </p:spTree>
    <p:extLst>
      <p:ext uri="{BB962C8B-B14F-4D97-AF65-F5344CB8AC3E}">
        <p14:creationId xmlns:p14="http://schemas.microsoft.com/office/powerpoint/2010/main" val="3867110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CB1C960-FDFE-4A8D-A79D-2D330E6A0E81}" type="slidenum">
              <a:rPr lang="ru-RU" smtClean="0"/>
              <a:pPr/>
              <a:t>4</a:t>
            </a:fld>
            <a:endParaRPr lang="ru-RU"/>
          </a:p>
        </p:txBody>
      </p:sp>
    </p:spTree>
    <p:extLst>
      <p:ext uri="{BB962C8B-B14F-4D97-AF65-F5344CB8AC3E}">
        <p14:creationId xmlns:p14="http://schemas.microsoft.com/office/powerpoint/2010/main" val="1053359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CB1C960-FDFE-4A8D-A79D-2D330E6A0E81}" type="slidenum">
              <a:rPr lang="ru-RU" smtClean="0"/>
              <a:pPr/>
              <a:t>5</a:t>
            </a:fld>
            <a:endParaRPr lang="ru-RU"/>
          </a:p>
        </p:txBody>
      </p:sp>
    </p:spTree>
    <p:extLst>
      <p:ext uri="{BB962C8B-B14F-4D97-AF65-F5344CB8AC3E}">
        <p14:creationId xmlns:p14="http://schemas.microsoft.com/office/powerpoint/2010/main" val="3309159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CB1C960-FDFE-4A8D-A79D-2D330E6A0E81}" type="slidenum">
              <a:rPr lang="ru-RU" smtClean="0"/>
              <a:pPr/>
              <a:t>6</a:t>
            </a:fld>
            <a:endParaRPr lang="ru-RU"/>
          </a:p>
        </p:txBody>
      </p:sp>
    </p:spTree>
    <p:extLst>
      <p:ext uri="{BB962C8B-B14F-4D97-AF65-F5344CB8AC3E}">
        <p14:creationId xmlns:p14="http://schemas.microsoft.com/office/powerpoint/2010/main" val="3345894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CB1C960-FDFE-4A8D-A79D-2D330E6A0E81}" type="slidenum">
              <a:rPr lang="ru-RU" smtClean="0"/>
              <a:pPr/>
              <a:t>7</a:t>
            </a:fld>
            <a:endParaRPr lang="ru-RU"/>
          </a:p>
        </p:txBody>
      </p:sp>
    </p:spTree>
    <p:extLst>
      <p:ext uri="{BB962C8B-B14F-4D97-AF65-F5344CB8AC3E}">
        <p14:creationId xmlns:p14="http://schemas.microsoft.com/office/powerpoint/2010/main" val="3365382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CB1C960-FDFE-4A8D-A79D-2D330E6A0E81}" type="slidenum">
              <a:rPr lang="ru-RU" smtClean="0"/>
              <a:pPr/>
              <a:t>8</a:t>
            </a:fld>
            <a:endParaRPr lang="ru-RU"/>
          </a:p>
        </p:txBody>
      </p:sp>
    </p:spTree>
    <p:extLst>
      <p:ext uri="{BB962C8B-B14F-4D97-AF65-F5344CB8AC3E}">
        <p14:creationId xmlns:p14="http://schemas.microsoft.com/office/powerpoint/2010/main" val="1627429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CB1C960-FDFE-4A8D-A79D-2D330E6A0E81}" type="slidenum">
              <a:rPr lang="ru-RU" smtClean="0"/>
              <a:pPr/>
              <a:t>9</a:t>
            </a:fld>
            <a:endParaRPr lang="ru-RU"/>
          </a:p>
        </p:txBody>
      </p:sp>
    </p:spTree>
    <p:extLst>
      <p:ext uri="{BB962C8B-B14F-4D97-AF65-F5344CB8AC3E}">
        <p14:creationId xmlns:p14="http://schemas.microsoft.com/office/powerpoint/2010/main" val="1474888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4B0FFAF5-6301-4388-9077-E05D4A755865}" type="datetimeFigureOut">
              <a:rPr lang="ru-RU" smtClean="0"/>
              <a:pPr/>
              <a:t>ср 27.04.22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B7628C-A648-406F-811A-E0E9B55449E4}" type="slidenum">
              <a:rPr lang="ru-RU" smtClean="0"/>
              <a:pPr/>
              <a:t>‹#›</a:t>
            </a:fld>
            <a:endParaRPr lang="ru-RU"/>
          </a:p>
        </p:txBody>
      </p:sp>
    </p:spTree>
    <p:extLst>
      <p:ext uri="{BB962C8B-B14F-4D97-AF65-F5344CB8AC3E}">
        <p14:creationId xmlns:p14="http://schemas.microsoft.com/office/powerpoint/2010/main" val="639504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B0FFAF5-6301-4388-9077-E05D4A755865}" type="datetimeFigureOut">
              <a:rPr lang="ru-RU" smtClean="0"/>
              <a:pPr/>
              <a:t>ср 27.04.22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B7628C-A648-406F-811A-E0E9B55449E4}" type="slidenum">
              <a:rPr lang="ru-RU" smtClean="0"/>
              <a:pPr/>
              <a:t>‹#›</a:t>
            </a:fld>
            <a:endParaRPr lang="ru-RU"/>
          </a:p>
        </p:txBody>
      </p:sp>
    </p:spTree>
    <p:extLst>
      <p:ext uri="{BB962C8B-B14F-4D97-AF65-F5344CB8AC3E}">
        <p14:creationId xmlns:p14="http://schemas.microsoft.com/office/powerpoint/2010/main" val="890248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B0FFAF5-6301-4388-9077-E05D4A755865}" type="datetimeFigureOut">
              <a:rPr lang="ru-RU" smtClean="0"/>
              <a:pPr/>
              <a:t>ср 27.04.22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B7628C-A648-406F-811A-E0E9B55449E4}" type="slidenum">
              <a:rPr lang="ru-RU" smtClean="0"/>
              <a:pPr/>
              <a:t>‹#›</a:t>
            </a:fld>
            <a:endParaRPr lang="ru-RU"/>
          </a:p>
        </p:txBody>
      </p:sp>
    </p:spTree>
    <p:extLst>
      <p:ext uri="{BB962C8B-B14F-4D97-AF65-F5344CB8AC3E}">
        <p14:creationId xmlns:p14="http://schemas.microsoft.com/office/powerpoint/2010/main" val="2882119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B0FFAF5-6301-4388-9077-E05D4A755865}" type="datetimeFigureOut">
              <a:rPr lang="ru-RU" smtClean="0"/>
              <a:pPr/>
              <a:t>ср 27.04.22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B7628C-A648-406F-811A-E0E9B55449E4}" type="slidenum">
              <a:rPr lang="ru-RU" smtClean="0"/>
              <a:pPr/>
              <a:t>‹#›</a:t>
            </a:fld>
            <a:endParaRPr lang="ru-RU"/>
          </a:p>
        </p:txBody>
      </p:sp>
    </p:spTree>
    <p:extLst>
      <p:ext uri="{BB962C8B-B14F-4D97-AF65-F5344CB8AC3E}">
        <p14:creationId xmlns:p14="http://schemas.microsoft.com/office/powerpoint/2010/main" val="3273275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4B0FFAF5-6301-4388-9077-E05D4A755865}" type="datetimeFigureOut">
              <a:rPr lang="ru-RU" smtClean="0"/>
              <a:pPr/>
              <a:t>ср 27.04.22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B7628C-A648-406F-811A-E0E9B55449E4}" type="slidenum">
              <a:rPr lang="ru-RU" smtClean="0"/>
              <a:pPr/>
              <a:t>‹#›</a:t>
            </a:fld>
            <a:endParaRPr lang="ru-RU"/>
          </a:p>
        </p:txBody>
      </p:sp>
    </p:spTree>
    <p:extLst>
      <p:ext uri="{BB962C8B-B14F-4D97-AF65-F5344CB8AC3E}">
        <p14:creationId xmlns:p14="http://schemas.microsoft.com/office/powerpoint/2010/main" val="985479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4B0FFAF5-6301-4388-9077-E05D4A755865}" type="datetimeFigureOut">
              <a:rPr lang="ru-RU" smtClean="0"/>
              <a:pPr/>
              <a:t>ср 27.04.22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FB7628C-A648-406F-811A-E0E9B55449E4}" type="slidenum">
              <a:rPr lang="ru-RU" smtClean="0"/>
              <a:pPr/>
              <a:t>‹#›</a:t>
            </a:fld>
            <a:endParaRPr lang="ru-RU"/>
          </a:p>
        </p:txBody>
      </p:sp>
    </p:spTree>
    <p:extLst>
      <p:ext uri="{BB962C8B-B14F-4D97-AF65-F5344CB8AC3E}">
        <p14:creationId xmlns:p14="http://schemas.microsoft.com/office/powerpoint/2010/main" val="520383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4B0FFAF5-6301-4388-9077-E05D4A755865}" type="datetimeFigureOut">
              <a:rPr lang="ru-RU" smtClean="0"/>
              <a:pPr/>
              <a:t>ср 27.04.22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FB7628C-A648-406F-811A-E0E9B55449E4}" type="slidenum">
              <a:rPr lang="ru-RU" smtClean="0"/>
              <a:pPr/>
              <a:t>‹#›</a:t>
            </a:fld>
            <a:endParaRPr lang="ru-RU"/>
          </a:p>
        </p:txBody>
      </p:sp>
    </p:spTree>
    <p:extLst>
      <p:ext uri="{BB962C8B-B14F-4D97-AF65-F5344CB8AC3E}">
        <p14:creationId xmlns:p14="http://schemas.microsoft.com/office/powerpoint/2010/main" val="2635271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4B0FFAF5-6301-4388-9077-E05D4A755865}" type="datetimeFigureOut">
              <a:rPr lang="ru-RU" smtClean="0"/>
              <a:pPr/>
              <a:t>ср 27.04.22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FB7628C-A648-406F-811A-E0E9B55449E4}" type="slidenum">
              <a:rPr lang="ru-RU" smtClean="0"/>
              <a:pPr/>
              <a:t>‹#›</a:t>
            </a:fld>
            <a:endParaRPr lang="ru-RU"/>
          </a:p>
        </p:txBody>
      </p:sp>
    </p:spTree>
    <p:extLst>
      <p:ext uri="{BB962C8B-B14F-4D97-AF65-F5344CB8AC3E}">
        <p14:creationId xmlns:p14="http://schemas.microsoft.com/office/powerpoint/2010/main" val="1068009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B0FFAF5-6301-4388-9077-E05D4A755865}" type="datetimeFigureOut">
              <a:rPr lang="ru-RU" smtClean="0"/>
              <a:pPr/>
              <a:t>ср 27.04.22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FB7628C-A648-406F-811A-E0E9B55449E4}" type="slidenum">
              <a:rPr lang="ru-RU" smtClean="0"/>
              <a:pPr/>
              <a:t>‹#›</a:t>
            </a:fld>
            <a:endParaRPr lang="ru-RU"/>
          </a:p>
        </p:txBody>
      </p:sp>
    </p:spTree>
    <p:extLst>
      <p:ext uri="{BB962C8B-B14F-4D97-AF65-F5344CB8AC3E}">
        <p14:creationId xmlns:p14="http://schemas.microsoft.com/office/powerpoint/2010/main" val="3577234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4B0FFAF5-6301-4388-9077-E05D4A755865}" type="datetimeFigureOut">
              <a:rPr lang="ru-RU" smtClean="0"/>
              <a:pPr/>
              <a:t>ср 27.04.22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FB7628C-A648-406F-811A-E0E9B55449E4}" type="slidenum">
              <a:rPr lang="ru-RU" smtClean="0"/>
              <a:pPr/>
              <a:t>‹#›</a:t>
            </a:fld>
            <a:endParaRPr lang="ru-RU"/>
          </a:p>
        </p:txBody>
      </p:sp>
    </p:spTree>
    <p:extLst>
      <p:ext uri="{BB962C8B-B14F-4D97-AF65-F5344CB8AC3E}">
        <p14:creationId xmlns:p14="http://schemas.microsoft.com/office/powerpoint/2010/main" val="267909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4B0FFAF5-6301-4388-9077-E05D4A755865}" type="datetimeFigureOut">
              <a:rPr lang="ru-RU" smtClean="0"/>
              <a:pPr/>
              <a:t>ср 27.04.22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FB7628C-A648-406F-811A-E0E9B55449E4}" type="slidenum">
              <a:rPr lang="ru-RU" smtClean="0"/>
              <a:pPr/>
              <a:t>‹#›</a:t>
            </a:fld>
            <a:endParaRPr lang="ru-RU"/>
          </a:p>
        </p:txBody>
      </p:sp>
    </p:spTree>
    <p:extLst>
      <p:ext uri="{BB962C8B-B14F-4D97-AF65-F5344CB8AC3E}">
        <p14:creationId xmlns:p14="http://schemas.microsoft.com/office/powerpoint/2010/main" val="1457083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0FFAF5-6301-4388-9077-E05D4A755865}" type="datetimeFigureOut">
              <a:rPr lang="ru-RU" smtClean="0"/>
              <a:pPr/>
              <a:t>ср 27.04.22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B7628C-A648-406F-811A-E0E9B55449E4}" type="slidenum">
              <a:rPr lang="ru-RU" smtClean="0"/>
              <a:pPr/>
              <a:t>‹#›</a:t>
            </a:fld>
            <a:endParaRPr lang="ru-RU"/>
          </a:p>
        </p:txBody>
      </p:sp>
    </p:spTree>
    <p:extLst>
      <p:ext uri="{BB962C8B-B14F-4D97-AF65-F5344CB8AC3E}">
        <p14:creationId xmlns:p14="http://schemas.microsoft.com/office/powerpoint/2010/main" val="3830829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1" y="3217484"/>
            <a:ext cx="9143997" cy="116114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a:p>
        </p:txBody>
      </p:sp>
      <p:sp>
        <p:nvSpPr>
          <p:cNvPr id="13" name="Прямоугольник 12"/>
          <p:cNvSpPr/>
          <p:nvPr/>
        </p:nvSpPr>
        <p:spPr>
          <a:xfrm flipV="1">
            <a:off x="-2" y="2132856"/>
            <a:ext cx="9144000" cy="114761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2" y="-2246"/>
            <a:ext cx="9143999" cy="16756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3" y="5979327"/>
            <a:ext cx="9143998" cy="11396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0" y="6093296"/>
            <a:ext cx="9143998" cy="764704"/>
          </a:xfrm>
          <a:prstGeom prst="rect">
            <a:avLst/>
          </a:prstGeom>
          <a:solidFill>
            <a:srgbClr val="2F6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 Box 8"/>
          <p:cNvSpPr txBox="1">
            <a:spLocks noChangeArrowheads="1"/>
          </p:cNvSpPr>
          <p:nvPr/>
        </p:nvSpPr>
        <p:spPr bwMode="auto">
          <a:xfrm>
            <a:off x="611983" y="2194851"/>
            <a:ext cx="792003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ru-RU" sz="2800" b="1" dirty="0">
                <a:solidFill>
                  <a:srgbClr val="0B5B37"/>
                </a:solidFill>
                <a:latin typeface="Arial" pitchFamily="34" charset="0"/>
                <a:cs typeface="Arial" pitchFamily="34" charset="0"/>
              </a:rPr>
              <a:t>«</a:t>
            </a:r>
            <a:r>
              <a:rPr lang="en-US" sz="2800" b="1" dirty="0">
                <a:solidFill>
                  <a:srgbClr val="0B5B37"/>
                </a:solidFill>
                <a:latin typeface="Arial" pitchFamily="34" charset="0"/>
                <a:cs typeface="Arial" pitchFamily="34" charset="0"/>
              </a:rPr>
              <a:t>MODERNIZATION OF AMMONIA, UREA, AMMONIA NITROGEN PRODUCTION AND EXPANSION OF</a:t>
            </a:r>
            <a:r>
              <a:rPr lang="ru-RU" sz="2800" b="1" dirty="0">
                <a:solidFill>
                  <a:srgbClr val="0B5B37"/>
                </a:solidFill>
                <a:latin typeface="Arial" pitchFamily="34" charset="0"/>
                <a:cs typeface="Arial" pitchFamily="34" charset="0"/>
              </a:rPr>
              <a:t> </a:t>
            </a:r>
            <a:r>
              <a:rPr lang="en-US" sz="2800" b="1" dirty="0">
                <a:solidFill>
                  <a:srgbClr val="0B5B37"/>
                </a:solidFill>
                <a:latin typeface="Arial" pitchFamily="34" charset="0"/>
                <a:cs typeface="Arial" pitchFamily="34" charset="0"/>
              </a:rPr>
              <a:t>UNCONCENTRATED </a:t>
            </a:r>
            <a:br>
              <a:rPr lang="en-US" sz="2800" b="1" dirty="0">
                <a:solidFill>
                  <a:srgbClr val="0B5B37"/>
                </a:solidFill>
                <a:latin typeface="Arial" pitchFamily="34" charset="0"/>
                <a:cs typeface="Arial" pitchFamily="34" charset="0"/>
              </a:rPr>
            </a:br>
            <a:r>
              <a:rPr lang="en-US" sz="2800" b="1" dirty="0">
                <a:solidFill>
                  <a:srgbClr val="0B5B37"/>
                </a:solidFill>
                <a:latin typeface="Arial" pitchFamily="34" charset="0"/>
                <a:cs typeface="Arial" pitchFamily="34" charset="0"/>
              </a:rPr>
              <a:t>NITRIC ACID</a:t>
            </a:r>
            <a:r>
              <a:rPr lang="ru-RU" sz="2800" b="1" dirty="0">
                <a:solidFill>
                  <a:srgbClr val="0B5B37"/>
                </a:solidFill>
                <a:latin typeface="Arial" pitchFamily="34" charset="0"/>
                <a:cs typeface="Arial" pitchFamily="34" charset="0"/>
              </a:rPr>
              <a:t>»</a:t>
            </a:r>
            <a:endParaRPr lang="ru-RU" altLang="ru-RU" sz="2800" b="1" dirty="0">
              <a:solidFill>
                <a:srgbClr val="0B5B37"/>
              </a:solidFill>
              <a:latin typeface="Arial" pitchFamily="34" charset="0"/>
              <a:cs typeface="Arial" pitchFamily="34" charset="0"/>
            </a:endParaRPr>
          </a:p>
        </p:txBody>
      </p:sp>
      <p:sp>
        <p:nvSpPr>
          <p:cNvPr id="12" name="Rectangle 12"/>
          <p:cNvSpPr>
            <a:spLocks noChangeArrowheads="1"/>
          </p:cNvSpPr>
          <p:nvPr/>
        </p:nvSpPr>
        <p:spPr bwMode="auto">
          <a:xfrm>
            <a:off x="3610785" y="6248055"/>
            <a:ext cx="19224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p>
            <a:r>
              <a:rPr lang="en-US" altLang="ru-RU" sz="1600" dirty="0">
                <a:solidFill>
                  <a:schemeClr val="bg1"/>
                </a:solidFill>
                <a:latin typeface="Arial" pitchFamily="34" charset="0"/>
                <a:cs typeface="Arial" pitchFamily="34" charset="0"/>
              </a:rPr>
              <a:t>Fergana city, 2020</a:t>
            </a:r>
            <a:r>
              <a:rPr lang="ru-RU" altLang="ru-RU" sz="1600" dirty="0">
                <a:solidFill>
                  <a:schemeClr val="bg1"/>
                </a:solidFill>
                <a:latin typeface="Arial" pitchFamily="34" charset="0"/>
                <a:cs typeface="Arial" pitchFamily="34" charset="0"/>
              </a:rPr>
              <a:t> </a:t>
            </a:r>
          </a:p>
        </p:txBody>
      </p:sp>
      <p:pic>
        <p:nvPicPr>
          <p:cNvPr id="25" name="Рисунок 24"/>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191" r="-189" b="5414"/>
          <a:stretch/>
        </p:blipFill>
        <p:spPr>
          <a:xfrm>
            <a:off x="-2" y="4437112"/>
            <a:ext cx="9144000" cy="1437501"/>
          </a:xfrm>
          <a:prstGeom prst="rect">
            <a:avLst/>
          </a:prstGeom>
          <a:ln>
            <a:noFill/>
          </a:ln>
          <a:effectLst>
            <a:softEdge rad="112500"/>
          </a:effectLst>
        </p:spPr>
      </p:pic>
      <p:sp>
        <p:nvSpPr>
          <p:cNvPr id="2" name="Прямоугольник 1"/>
          <p:cNvSpPr/>
          <p:nvPr/>
        </p:nvSpPr>
        <p:spPr>
          <a:xfrm>
            <a:off x="1763688" y="627855"/>
            <a:ext cx="7380310" cy="897233"/>
          </a:xfrm>
          <a:prstGeom prst="rect">
            <a:avLst/>
          </a:prstGeom>
        </p:spPr>
        <p:txBody>
          <a:bodyPr wrap="square">
            <a:spAutoFit/>
          </a:bodyPr>
          <a:lstStyle/>
          <a:p>
            <a:pPr algn="ctr">
              <a:lnSpc>
                <a:spcPct val="120000"/>
              </a:lnSpc>
            </a:pPr>
            <a:r>
              <a:rPr lang="ru-RU" sz="4800" b="1" dirty="0">
                <a:solidFill>
                  <a:srgbClr val="0B5B37"/>
                </a:solidFill>
                <a:latin typeface="Arial" pitchFamily="34" charset="0"/>
                <a:cs typeface="Arial" pitchFamily="34" charset="0"/>
              </a:rPr>
              <a:t>«</a:t>
            </a:r>
            <a:r>
              <a:rPr lang="en-US" sz="4800" b="1" dirty="0">
                <a:solidFill>
                  <a:srgbClr val="0B5B37"/>
                </a:solidFill>
                <a:latin typeface="Arial" pitchFamily="34" charset="0"/>
                <a:cs typeface="Arial" pitchFamily="34" charset="0"/>
              </a:rPr>
              <a:t>FARG‘ONAAZOT</a:t>
            </a:r>
            <a:r>
              <a:rPr lang="ru-RU" sz="4800" b="1" dirty="0">
                <a:solidFill>
                  <a:srgbClr val="0B5B37"/>
                </a:solidFill>
                <a:latin typeface="Arial" pitchFamily="34" charset="0"/>
                <a:cs typeface="Arial" pitchFamily="34" charset="0"/>
              </a:rPr>
              <a:t>»</a:t>
            </a:r>
            <a:r>
              <a:rPr lang="en-US" sz="4800" b="1" dirty="0">
                <a:solidFill>
                  <a:srgbClr val="0B5B37"/>
                </a:solidFill>
                <a:latin typeface="Arial" pitchFamily="34" charset="0"/>
                <a:cs typeface="Arial" pitchFamily="34" charset="0"/>
              </a:rPr>
              <a:t> JSC</a:t>
            </a:r>
          </a:p>
        </p:txBody>
      </p:sp>
      <p:pic>
        <p:nvPicPr>
          <p:cNvPr id="26" name="Объект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358" y="384004"/>
            <a:ext cx="1392330" cy="1388324"/>
          </a:xfrm>
          <a:prstGeom prst="rect">
            <a:avLst/>
          </a:prstGeom>
        </p:spPr>
      </p:pic>
      <p:sp>
        <p:nvSpPr>
          <p:cNvPr id="4" name="Rectangle 2">
            <a:extLst>
              <a:ext uri="{FF2B5EF4-FFF2-40B4-BE49-F238E27FC236}">
                <a16:creationId xmlns:a16="http://schemas.microsoft.com/office/drawing/2014/main" id="{01F6FBE5-FA17-40BA-825C-96DA667EDD4B}"/>
              </a:ext>
            </a:extLst>
          </p:cNvPr>
          <p:cNvSpPr>
            <a:spLocks noChangeArrowheads="1"/>
          </p:cNvSpPr>
          <p:nvPr/>
        </p:nvSpPr>
        <p:spPr bwMode="auto">
          <a:xfrm>
            <a:off x="0" y="184672"/>
            <a:ext cx="22442" cy="8785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800" b="0" i="0" u="none" strike="noStrike" cap="none" normalizeH="0" baseline="0" dirty="0">
                <a:ln>
                  <a:noFill/>
                </a:ln>
                <a:solidFill>
                  <a:schemeClr val="tx1"/>
                </a:solidFill>
                <a:effectLst/>
              </a:rPr>
              <a:t> </a:t>
            </a: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99465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p:cNvPicPr>
            <a:picLocks noChangeAspect="1" noChangeArrowheads="1"/>
          </p:cNvPicPr>
          <p:nvPr/>
        </p:nvPicPr>
        <p:blipFill>
          <a:blip r:embed="rId3" cstate="print"/>
          <a:srcRect/>
          <a:stretch>
            <a:fillRect/>
          </a:stretch>
        </p:blipFill>
        <p:spPr bwMode="auto">
          <a:xfrm>
            <a:off x="1210601" y="4440575"/>
            <a:ext cx="2209271" cy="1866083"/>
          </a:xfrm>
          <a:prstGeom prst="rect">
            <a:avLst/>
          </a:prstGeom>
          <a:noFill/>
          <a:ln w="9525">
            <a:noFill/>
            <a:miter lim="800000"/>
            <a:headEnd/>
            <a:tailEnd/>
          </a:ln>
          <a:effectLst>
            <a:softEdge rad="63500"/>
          </a:effectLst>
        </p:spPr>
      </p:pic>
      <p:sp>
        <p:nvSpPr>
          <p:cNvPr id="7" name="Прямоугольник 6"/>
          <p:cNvSpPr/>
          <p:nvPr/>
        </p:nvSpPr>
        <p:spPr>
          <a:xfrm flipV="1">
            <a:off x="0" y="1196752"/>
            <a:ext cx="323527" cy="1620710"/>
          </a:xfrm>
          <a:prstGeom prst="rect">
            <a:avLst/>
          </a:prstGeom>
          <a:solidFill>
            <a:srgbClr val="EBF2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2" y="4149080"/>
            <a:ext cx="323094" cy="154773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a:p>
        </p:txBody>
      </p:sp>
      <p:sp>
        <p:nvSpPr>
          <p:cNvPr id="9" name="Прямоугольник 8"/>
          <p:cNvSpPr/>
          <p:nvPr/>
        </p:nvSpPr>
        <p:spPr>
          <a:xfrm flipV="1">
            <a:off x="-8804" y="2780928"/>
            <a:ext cx="331899" cy="138876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2" y="-2246"/>
            <a:ext cx="9143999" cy="16756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5"/>
          <p:cNvSpPr>
            <a:spLocks noChangeArrowheads="1"/>
          </p:cNvSpPr>
          <p:nvPr/>
        </p:nvSpPr>
        <p:spPr bwMode="auto">
          <a:xfrm>
            <a:off x="323528" y="1196752"/>
            <a:ext cx="4680520" cy="3400931"/>
          </a:xfrm>
          <a:prstGeom prst="rect">
            <a:avLst/>
          </a:prstGeom>
          <a:noFill/>
          <a:ln w="9525">
            <a:noFill/>
            <a:miter lim="800000"/>
            <a:headEnd/>
            <a:tailEnd/>
          </a:ln>
        </p:spPr>
        <p:txBody>
          <a:bodyPr wrap="square">
            <a:spAutoFit/>
          </a:bodyPr>
          <a:lstStyle/>
          <a:p>
            <a:pPr indent="365125" algn="just"/>
            <a:r>
              <a:rPr lang="ru-RU" sz="1700" b="1" dirty="0">
                <a:latin typeface="Arial" pitchFamily="34" charset="0"/>
                <a:cs typeface="Arial" pitchFamily="34" charset="0"/>
              </a:rPr>
              <a:t>Производство аммиачной селитры </a:t>
            </a:r>
            <a:r>
              <a:rPr lang="ru-RU" sz="1700" b="1" dirty="0"/>
              <a:t>- </a:t>
            </a:r>
            <a:r>
              <a:rPr lang="ru-RU" dirty="0"/>
              <a:t>предусматривается модернизация отделения нейтрализации, отделения выпарки (очистка отработанного воздуха) и отделения </a:t>
            </a:r>
            <a:r>
              <a:rPr lang="ru-RU" dirty="0" err="1"/>
              <a:t>приллирования</a:t>
            </a:r>
            <a:r>
              <a:rPr lang="ru-RU" dirty="0"/>
              <a:t> (отделение грануляции корп.717). Строительство новых отделений нейтрализации, выпарки и грануляции, интеграция и обвязка с существующими агрегатами и новыми установками производств неконцентрированной азотной кислоты АК-72М и аммиачной селитрой АС-72М. </a:t>
            </a:r>
            <a:endParaRPr lang="ru-RU" b="1" dirty="0"/>
          </a:p>
        </p:txBody>
      </p:sp>
      <p:sp>
        <p:nvSpPr>
          <p:cNvPr id="6" name="Прямоугольник 6"/>
          <p:cNvSpPr>
            <a:spLocks noChangeArrowheads="1"/>
          </p:cNvSpPr>
          <p:nvPr/>
        </p:nvSpPr>
        <p:spPr bwMode="auto">
          <a:xfrm>
            <a:off x="323528" y="2517775"/>
            <a:ext cx="102965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42913" lvl="3" indent="-442913" defTabSz="957263"/>
            <a:r>
              <a:rPr lang="ru-RU" altLang="ru-RU" sz="1400" b="1" dirty="0">
                <a:latin typeface="Arial" pitchFamily="34" charset="0"/>
                <a:cs typeface="Arial" pitchFamily="34" charset="0"/>
              </a:rPr>
              <a:t>  </a:t>
            </a:r>
            <a:endParaRPr lang="ru-RU" altLang="ru-RU" sz="1200" dirty="0">
              <a:latin typeface="Arial" pitchFamily="34" charset="0"/>
              <a:cs typeface="Arial" pitchFamily="34" charset="0"/>
            </a:endParaRPr>
          </a:p>
        </p:txBody>
      </p:sp>
      <p:sp>
        <p:nvSpPr>
          <p:cNvPr id="16" name="Text Box 11"/>
          <p:cNvSpPr txBox="1">
            <a:spLocks noChangeArrowheads="1"/>
          </p:cNvSpPr>
          <p:nvPr/>
        </p:nvSpPr>
        <p:spPr bwMode="auto">
          <a:xfrm>
            <a:off x="611560" y="221739"/>
            <a:ext cx="770485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ru-RU" b="1" dirty="0">
                <a:solidFill>
                  <a:srgbClr val="336600"/>
                </a:solidFill>
                <a:latin typeface="Arial" pitchFamily="34" charset="0"/>
                <a:cs typeface="Arial" pitchFamily="34" charset="0"/>
              </a:rPr>
              <a:t>Обоснование выбора технологии, схемы технологического процесса</a:t>
            </a:r>
            <a:endParaRPr lang="ru-RU" altLang="ru-RU" b="1" dirty="0">
              <a:solidFill>
                <a:srgbClr val="336600"/>
              </a:solidFill>
              <a:latin typeface="Arial" pitchFamily="34" charset="0"/>
              <a:cs typeface="Arial" pitchFamily="34" charset="0"/>
            </a:endParaRPr>
          </a:p>
        </p:txBody>
      </p:sp>
      <p:sp>
        <p:nvSpPr>
          <p:cNvPr id="19" name="Прямоугольник 18"/>
          <p:cNvSpPr/>
          <p:nvPr/>
        </p:nvSpPr>
        <p:spPr>
          <a:xfrm>
            <a:off x="432" y="6525344"/>
            <a:ext cx="9143998" cy="11396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0" y="6639312"/>
            <a:ext cx="9143998" cy="218687"/>
          </a:xfrm>
          <a:prstGeom prst="rect">
            <a:avLst/>
          </a:prstGeom>
          <a:solidFill>
            <a:srgbClr val="2F6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rot="16200000">
            <a:off x="-423235" y="5851019"/>
            <a:ext cx="1169570" cy="32309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Объект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8424" y="188640"/>
            <a:ext cx="641262" cy="639417"/>
          </a:xfrm>
          <a:prstGeom prst="rect">
            <a:avLst/>
          </a:prstGeom>
        </p:spPr>
      </p:pic>
      <p:pic>
        <p:nvPicPr>
          <p:cNvPr id="18" name="Picture 4"/>
          <p:cNvPicPr>
            <a:picLocks noChangeAspect="1" noChangeArrowheads="1"/>
          </p:cNvPicPr>
          <p:nvPr/>
        </p:nvPicPr>
        <p:blipFill>
          <a:blip r:embed="rId5" cstate="print"/>
          <a:srcRect/>
          <a:stretch>
            <a:fillRect/>
          </a:stretch>
        </p:blipFill>
        <p:spPr bwMode="auto">
          <a:xfrm>
            <a:off x="5247996" y="1340767"/>
            <a:ext cx="3624479" cy="2976135"/>
          </a:xfrm>
          <a:prstGeom prst="rect">
            <a:avLst/>
          </a:prstGeom>
          <a:noFill/>
          <a:ln w="9525">
            <a:noFill/>
            <a:miter lim="800000"/>
            <a:headEnd/>
            <a:tailEnd/>
          </a:ln>
        </p:spPr>
      </p:pic>
      <p:sp>
        <p:nvSpPr>
          <p:cNvPr id="2" name="Прямоугольник 1"/>
          <p:cNvSpPr/>
          <p:nvPr/>
        </p:nvSpPr>
        <p:spPr>
          <a:xfrm>
            <a:off x="4067944" y="4820959"/>
            <a:ext cx="4788024" cy="1200329"/>
          </a:xfrm>
          <a:prstGeom prst="rect">
            <a:avLst/>
          </a:prstGeom>
        </p:spPr>
        <p:txBody>
          <a:bodyPr wrap="square">
            <a:spAutoFit/>
          </a:bodyPr>
          <a:lstStyle/>
          <a:p>
            <a:pPr algn="just"/>
            <a:r>
              <a:rPr lang="ru-RU" dirty="0"/>
              <a:t>Это обеспечит стабильность работы агрегата и даст возможность достигнуть установленной (700 000 </a:t>
            </a:r>
            <a:r>
              <a:rPr lang="ru-RU" dirty="0" err="1"/>
              <a:t>тн</a:t>
            </a:r>
            <a:r>
              <a:rPr lang="ru-RU" dirty="0"/>
              <a:t>/год) мощности Технический партнер - компания-лицензиар </a:t>
            </a:r>
            <a:r>
              <a:rPr lang="ru-RU" b="1" dirty="0">
                <a:solidFill>
                  <a:srgbClr val="0070C0"/>
                </a:solidFill>
              </a:rPr>
              <a:t>«</a:t>
            </a:r>
            <a:r>
              <a:rPr lang="en-US" b="1" dirty="0" err="1">
                <a:solidFill>
                  <a:srgbClr val="0070C0"/>
                </a:solidFill>
              </a:rPr>
              <a:t>Casale</a:t>
            </a:r>
            <a:r>
              <a:rPr lang="ru-RU" b="1" dirty="0">
                <a:solidFill>
                  <a:srgbClr val="0070C0"/>
                </a:solidFill>
              </a:rPr>
              <a:t>»</a:t>
            </a:r>
            <a:r>
              <a:rPr lang="ru-RU" b="1" dirty="0"/>
              <a:t>. </a:t>
            </a:r>
          </a:p>
        </p:txBody>
      </p:sp>
    </p:spTree>
    <p:extLst>
      <p:ext uri="{BB962C8B-B14F-4D97-AF65-F5344CB8AC3E}">
        <p14:creationId xmlns:p14="http://schemas.microsoft.com/office/powerpoint/2010/main" val="65210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amond(i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flipV="1">
            <a:off x="0" y="1196752"/>
            <a:ext cx="323527" cy="1620710"/>
          </a:xfrm>
          <a:prstGeom prst="rect">
            <a:avLst/>
          </a:prstGeom>
          <a:solidFill>
            <a:srgbClr val="EBF2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2" y="4149080"/>
            <a:ext cx="323094" cy="154773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a:p>
        </p:txBody>
      </p:sp>
      <p:sp>
        <p:nvSpPr>
          <p:cNvPr id="9" name="Прямоугольник 8"/>
          <p:cNvSpPr/>
          <p:nvPr/>
        </p:nvSpPr>
        <p:spPr>
          <a:xfrm flipV="1">
            <a:off x="-8804" y="2780928"/>
            <a:ext cx="331899" cy="138876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2" y="-2246"/>
            <a:ext cx="9143999" cy="16756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6"/>
          <p:cNvSpPr>
            <a:spLocks noChangeArrowheads="1"/>
          </p:cNvSpPr>
          <p:nvPr/>
        </p:nvSpPr>
        <p:spPr bwMode="auto">
          <a:xfrm>
            <a:off x="323528" y="2517775"/>
            <a:ext cx="102965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42913" lvl="3" indent="-442913" defTabSz="957263"/>
            <a:r>
              <a:rPr lang="ru-RU" altLang="ru-RU" sz="1400" b="1" dirty="0">
                <a:latin typeface="Arial" pitchFamily="34" charset="0"/>
                <a:cs typeface="Arial" pitchFamily="34" charset="0"/>
              </a:rPr>
              <a:t>  </a:t>
            </a:r>
            <a:endParaRPr lang="ru-RU" altLang="ru-RU" sz="1200" dirty="0">
              <a:latin typeface="Arial" pitchFamily="34" charset="0"/>
              <a:cs typeface="Arial" pitchFamily="34" charset="0"/>
            </a:endParaRPr>
          </a:p>
        </p:txBody>
      </p:sp>
      <p:sp>
        <p:nvSpPr>
          <p:cNvPr id="16" name="Text Box 11"/>
          <p:cNvSpPr txBox="1">
            <a:spLocks noChangeArrowheads="1"/>
          </p:cNvSpPr>
          <p:nvPr/>
        </p:nvSpPr>
        <p:spPr bwMode="auto">
          <a:xfrm>
            <a:off x="611560" y="221739"/>
            <a:ext cx="770485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ru-RU" b="1" dirty="0">
                <a:solidFill>
                  <a:srgbClr val="336600"/>
                </a:solidFill>
                <a:latin typeface="Arial" pitchFamily="34" charset="0"/>
                <a:cs typeface="Arial" pitchFamily="34" charset="0"/>
              </a:rPr>
              <a:t>Обоснование выбора технологии, схемы технологического процесса</a:t>
            </a:r>
            <a:endParaRPr lang="ru-RU" altLang="ru-RU" b="1" dirty="0">
              <a:solidFill>
                <a:srgbClr val="336600"/>
              </a:solidFill>
              <a:latin typeface="Arial" pitchFamily="34" charset="0"/>
              <a:cs typeface="Arial" pitchFamily="34" charset="0"/>
            </a:endParaRPr>
          </a:p>
        </p:txBody>
      </p:sp>
      <p:sp>
        <p:nvSpPr>
          <p:cNvPr id="19" name="Прямоугольник 18"/>
          <p:cNvSpPr/>
          <p:nvPr/>
        </p:nvSpPr>
        <p:spPr>
          <a:xfrm>
            <a:off x="432" y="6525344"/>
            <a:ext cx="9143998" cy="11396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0" y="6639312"/>
            <a:ext cx="9143998" cy="218687"/>
          </a:xfrm>
          <a:prstGeom prst="rect">
            <a:avLst/>
          </a:prstGeom>
          <a:solidFill>
            <a:srgbClr val="2F6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5"/>
          <p:cNvSpPr>
            <a:spLocks noChangeArrowheads="1"/>
          </p:cNvSpPr>
          <p:nvPr/>
        </p:nvSpPr>
        <p:spPr bwMode="auto">
          <a:xfrm>
            <a:off x="331899" y="1196752"/>
            <a:ext cx="5536245" cy="2446824"/>
          </a:xfrm>
          <a:prstGeom prst="rect">
            <a:avLst/>
          </a:prstGeom>
          <a:noFill/>
          <a:ln w="9525">
            <a:noFill/>
            <a:miter lim="800000"/>
            <a:headEnd/>
            <a:tailEnd/>
          </a:ln>
        </p:spPr>
        <p:txBody>
          <a:bodyPr wrap="square">
            <a:spAutoFit/>
          </a:bodyPr>
          <a:lstStyle/>
          <a:p>
            <a:pPr indent="365125" algn="just"/>
            <a:r>
              <a:rPr lang="ru-RU" sz="1700" b="1" dirty="0">
                <a:latin typeface="Arial" pitchFamily="34" charset="0"/>
                <a:cs typeface="Arial" pitchFamily="34" charset="0"/>
              </a:rPr>
              <a:t>Производство азотной кислоты </a:t>
            </a:r>
            <a:r>
              <a:rPr lang="ru-RU" sz="1700" b="1" dirty="0"/>
              <a:t>- </a:t>
            </a:r>
            <a:r>
              <a:rPr lang="ru-RU" sz="1700" dirty="0"/>
              <a:t>предусматривается реконструкция существующего агрегата АК-72М и строительство новой мини-установки по производству неконцентрированной азотной кислоты. предусматривается замена змеевиков абсорбционной колонны поз. К-31 и замена холодильника воздуха поз. Т-402 на новый. Замена оборудования обеспечит стабильность работы агрегата и даст возможность достигнуть установленной (560 000 </a:t>
            </a:r>
            <a:r>
              <a:rPr lang="ru-RU" sz="1700" dirty="0" err="1"/>
              <a:t>тн</a:t>
            </a:r>
            <a:r>
              <a:rPr lang="ru-RU" sz="1700" dirty="0"/>
              <a:t>/год) мощности.</a:t>
            </a:r>
          </a:p>
        </p:txBody>
      </p:sp>
      <p:sp>
        <p:nvSpPr>
          <p:cNvPr id="13" name="Прямоугольник 12"/>
          <p:cNvSpPr/>
          <p:nvPr/>
        </p:nvSpPr>
        <p:spPr>
          <a:xfrm rot="16200000">
            <a:off x="-423235" y="5851019"/>
            <a:ext cx="1169570" cy="32309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Объект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188640"/>
            <a:ext cx="641262" cy="639417"/>
          </a:xfrm>
          <a:prstGeom prst="rect">
            <a:avLst/>
          </a:prstGeom>
        </p:spPr>
      </p:pic>
      <p:sp>
        <p:nvSpPr>
          <p:cNvPr id="2" name="Прямоугольник 1"/>
          <p:cNvSpPr/>
          <p:nvPr/>
        </p:nvSpPr>
        <p:spPr>
          <a:xfrm>
            <a:off x="2913686" y="3717032"/>
            <a:ext cx="5906786" cy="2723823"/>
          </a:xfrm>
          <a:prstGeom prst="rect">
            <a:avLst/>
          </a:prstGeom>
        </p:spPr>
        <p:txBody>
          <a:bodyPr wrap="square">
            <a:spAutoFit/>
          </a:bodyPr>
          <a:lstStyle/>
          <a:p>
            <a:pPr algn="just"/>
            <a:r>
              <a:rPr lang="ru-RU" sz="1700" dirty="0"/>
              <a:t>Новую установку можно эксплуатировать в диапазоне изменения мощности в пределах 70-110 % от номинальной производственной мощности. На новой установке не используется природный газ как топливо, и это снижает </a:t>
            </a:r>
            <a:r>
              <a:rPr lang="ru-RU" sz="1700" dirty="0" err="1"/>
              <a:t>энергозатраты</a:t>
            </a:r>
            <a:r>
              <a:rPr lang="ru-RU" sz="1700" dirty="0"/>
              <a:t> для получения азотной кислоты. Будет использоваться существующий склад азотной кислоты, что исключает необходимость строительства нового склада, уменьшаются эксплуатационные расходы, расходы на содержание обслуживающего персонала). Технический партнер - компания-лицензиар </a:t>
            </a:r>
            <a:r>
              <a:rPr lang="ru-RU" b="1" dirty="0">
                <a:solidFill>
                  <a:srgbClr val="0070C0"/>
                </a:solidFill>
              </a:rPr>
              <a:t>«</a:t>
            </a:r>
            <a:r>
              <a:rPr lang="en-US" b="1" dirty="0" err="1">
                <a:solidFill>
                  <a:srgbClr val="0070C0"/>
                </a:solidFill>
              </a:rPr>
              <a:t>Casale</a:t>
            </a:r>
            <a:r>
              <a:rPr lang="ru-RU" b="1" dirty="0">
                <a:solidFill>
                  <a:srgbClr val="0070C0"/>
                </a:solidFill>
              </a:rPr>
              <a:t>»</a:t>
            </a:r>
            <a:r>
              <a:rPr lang="ru-RU" b="1" dirty="0"/>
              <a:t>.</a:t>
            </a:r>
          </a:p>
        </p:txBody>
      </p:sp>
      <p:pic>
        <p:nvPicPr>
          <p:cNvPr id="17" name="Picture 3"/>
          <p:cNvPicPr>
            <a:picLocks noChangeAspect="1" noChangeArrowheads="1"/>
          </p:cNvPicPr>
          <p:nvPr/>
        </p:nvPicPr>
        <p:blipFill>
          <a:blip r:embed="rId4" cstate="print"/>
          <a:srcRect/>
          <a:stretch>
            <a:fillRect/>
          </a:stretch>
        </p:blipFill>
        <p:spPr bwMode="auto">
          <a:xfrm>
            <a:off x="5992032" y="1052736"/>
            <a:ext cx="2972455" cy="2517618"/>
          </a:xfrm>
          <a:prstGeom prst="rect">
            <a:avLst/>
          </a:prstGeom>
          <a:noFill/>
          <a:ln w="9525">
            <a:noFill/>
            <a:miter lim="800000"/>
            <a:headEnd/>
            <a:tailEnd/>
          </a:ln>
        </p:spPr>
      </p:pic>
      <p:pic>
        <p:nvPicPr>
          <p:cNvPr id="21" name="Picture 3" descr="C:\Users\User\Desktop\Снимок 2.PNG"/>
          <p:cNvPicPr>
            <a:picLocks noChangeAspect="1" noChangeArrowheads="1"/>
          </p:cNvPicPr>
          <p:nvPr/>
        </p:nvPicPr>
        <p:blipFill>
          <a:blip r:embed="rId5" cstate="print"/>
          <a:srcRect r="3223"/>
          <a:stretch>
            <a:fillRect/>
          </a:stretch>
        </p:blipFill>
        <p:spPr bwMode="auto">
          <a:xfrm flipH="1">
            <a:off x="732988" y="3645024"/>
            <a:ext cx="1894796" cy="1305265"/>
          </a:xfrm>
          <a:prstGeom prst="rect">
            <a:avLst/>
          </a:prstGeom>
          <a:noFill/>
        </p:spPr>
      </p:pic>
      <p:pic>
        <p:nvPicPr>
          <p:cNvPr id="22" name="Picture 1"/>
          <p:cNvPicPr>
            <a:picLocks noChangeAspect="1"/>
          </p:cNvPicPr>
          <p:nvPr/>
        </p:nvPicPr>
        <p:blipFill>
          <a:blip r:embed="rId6" cstate="print"/>
          <a:srcRect/>
          <a:stretch>
            <a:fillRect/>
          </a:stretch>
        </p:blipFill>
        <p:spPr bwMode="auto">
          <a:xfrm flipH="1">
            <a:off x="658158" y="4869160"/>
            <a:ext cx="1969626" cy="1660558"/>
          </a:xfrm>
          <a:prstGeom prst="rect">
            <a:avLst/>
          </a:prstGeom>
          <a:noFill/>
          <a:ln w="9525">
            <a:noFill/>
            <a:miter lim="800000"/>
            <a:headEnd/>
            <a:tailEnd/>
          </a:ln>
        </p:spPr>
      </p:pic>
    </p:spTree>
    <p:extLst>
      <p:ext uri="{BB962C8B-B14F-4D97-AF65-F5344CB8AC3E}">
        <p14:creationId xmlns:p14="http://schemas.microsoft.com/office/powerpoint/2010/main" val="417761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amond(i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flipV="1">
            <a:off x="0" y="1196752"/>
            <a:ext cx="323527" cy="1620710"/>
          </a:xfrm>
          <a:prstGeom prst="rect">
            <a:avLst/>
          </a:prstGeom>
          <a:solidFill>
            <a:srgbClr val="EBF2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2" y="4149080"/>
            <a:ext cx="323094" cy="154773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a:p>
        </p:txBody>
      </p:sp>
      <p:sp>
        <p:nvSpPr>
          <p:cNvPr id="9" name="Прямоугольник 8"/>
          <p:cNvSpPr/>
          <p:nvPr/>
        </p:nvSpPr>
        <p:spPr>
          <a:xfrm flipV="1">
            <a:off x="-8804" y="2780928"/>
            <a:ext cx="331899" cy="138876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2" y="-2246"/>
            <a:ext cx="9143999" cy="16756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6"/>
          <p:cNvSpPr>
            <a:spLocks noChangeArrowheads="1"/>
          </p:cNvSpPr>
          <p:nvPr/>
        </p:nvSpPr>
        <p:spPr bwMode="auto">
          <a:xfrm>
            <a:off x="323528" y="2517775"/>
            <a:ext cx="102965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42913" lvl="3" indent="-442913" defTabSz="957263"/>
            <a:r>
              <a:rPr lang="ru-RU" altLang="ru-RU" sz="1400" b="1" dirty="0">
                <a:latin typeface="Arial" pitchFamily="34" charset="0"/>
                <a:cs typeface="Arial" pitchFamily="34" charset="0"/>
              </a:rPr>
              <a:t>  </a:t>
            </a:r>
            <a:endParaRPr lang="ru-RU" altLang="ru-RU" sz="1200" dirty="0">
              <a:latin typeface="Arial" pitchFamily="34" charset="0"/>
              <a:cs typeface="Arial" pitchFamily="34" charset="0"/>
            </a:endParaRPr>
          </a:p>
        </p:txBody>
      </p:sp>
      <p:sp>
        <p:nvSpPr>
          <p:cNvPr id="16" name="Text Box 11"/>
          <p:cNvSpPr txBox="1">
            <a:spLocks noChangeArrowheads="1"/>
          </p:cNvSpPr>
          <p:nvPr/>
        </p:nvSpPr>
        <p:spPr bwMode="auto">
          <a:xfrm>
            <a:off x="611560" y="221739"/>
            <a:ext cx="770485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ru-RU" b="1" dirty="0">
                <a:solidFill>
                  <a:srgbClr val="336600"/>
                </a:solidFill>
                <a:latin typeface="Arial" pitchFamily="34" charset="0"/>
                <a:cs typeface="Arial" pitchFamily="34" charset="0"/>
              </a:rPr>
              <a:t>Блок-схема производства аммиачной селитры с учётом модернизации</a:t>
            </a:r>
            <a:endParaRPr lang="ru-RU" altLang="ru-RU" b="1" dirty="0">
              <a:solidFill>
                <a:srgbClr val="336600"/>
              </a:solidFill>
              <a:latin typeface="Arial" pitchFamily="34" charset="0"/>
              <a:cs typeface="Arial" pitchFamily="34" charset="0"/>
            </a:endParaRPr>
          </a:p>
        </p:txBody>
      </p:sp>
      <p:sp>
        <p:nvSpPr>
          <p:cNvPr id="19" name="Прямоугольник 18"/>
          <p:cNvSpPr/>
          <p:nvPr/>
        </p:nvSpPr>
        <p:spPr>
          <a:xfrm>
            <a:off x="432" y="6525344"/>
            <a:ext cx="9143998" cy="11396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0" y="6639312"/>
            <a:ext cx="9143998" cy="218687"/>
          </a:xfrm>
          <a:prstGeom prst="rect">
            <a:avLst/>
          </a:prstGeom>
          <a:solidFill>
            <a:srgbClr val="2F6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rot="16200000">
            <a:off x="-423235" y="5851019"/>
            <a:ext cx="1169570" cy="32309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Объект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188640"/>
            <a:ext cx="641262" cy="639417"/>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1282103"/>
            <a:ext cx="8308834" cy="4521180"/>
          </a:xfrm>
          <a:prstGeom prst="rect">
            <a:avLst/>
          </a:prstGeom>
        </p:spPr>
      </p:pic>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9631" y="5803284"/>
            <a:ext cx="5904657" cy="578044"/>
          </a:xfrm>
          <a:prstGeom prst="rect">
            <a:avLst/>
          </a:prstGeom>
        </p:spPr>
      </p:pic>
    </p:spTree>
    <p:extLst>
      <p:ext uri="{BB962C8B-B14F-4D97-AF65-F5344CB8AC3E}">
        <p14:creationId xmlns:p14="http://schemas.microsoft.com/office/powerpoint/2010/main" val="203422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amond(i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flipV="1">
            <a:off x="0" y="1650220"/>
            <a:ext cx="4536937" cy="2701173"/>
          </a:xfrm>
          <a:prstGeom prst="rect">
            <a:avLst/>
          </a:prstGeom>
          <a:solidFill>
            <a:srgbClr val="EBF2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flipV="1">
            <a:off x="4571998" y="1708713"/>
            <a:ext cx="4571569" cy="262125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flipH="1">
            <a:off x="-5" y="1203598"/>
            <a:ext cx="4571137" cy="505116"/>
          </a:xfrm>
          <a:prstGeom prst="rect">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2" y="-2246"/>
            <a:ext cx="9143999" cy="16756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2" y="6434577"/>
            <a:ext cx="9143998" cy="1859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0" y="6620554"/>
            <a:ext cx="9143998" cy="237445"/>
          </a:xfrm>
          <a:prstGeom prst="rect">
            <a:avLst/>
          </a:prstGeom>
          <a:solidFill>
            <a:srgbClr val="2F6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 Box 11"/>
          <p:cNvSpPr txBox="1">
            <a:spLocks noChangeArrowheads="1"/>
          </p:cNvSpPr>
          <p:nvPr/>
        </p:nvSpPr>
        <p:spPr bwMode="auto">
          <a:xfrm>
            <a:off x="611559" y="260648"/>
            <a:ext cx="77418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ru-RU" b="1" kern="0" dirty="0">
                <a:solidFill>
                  <a:srgbClr val="336600"/>
                </a:solidFill>
                <a:latin typeface="Arial" pitchFamily="34" charset="0"/>
                <a:cs typeface="Arial" pitchFamily="34" charset="0"/>
              </a:rPr>
              <a:t>Оценка технологических и финансово-экономических рисков</a:t>
            </a:r>
          </a:p>
        </p:txBody>
      </p:sp>
      <p:sp>
        <p:nvSpPr>
          <p:cNvPr id="16" name="Text Box 461"/>
          <p:cNvSpPr txBox="1">
            <a:spLocks noChangeArrowheads="1"/>
          </p:cNvSpPr>
          <p:nvPr/>
        </p:nvSpPr>
        <p:spPr bwMode="auto">
          <a:xfrm>
            <a:off x="323530" y="1790814"/>
            <a:ext cx="3960438" cy="2539157"/>
          </a:xfrm>
          <a:prstGeom prst="rect">
            <a:avLst/>
          </a:prstGeom>
          <a:noFill/>
          <a:ln w="9525">
            <a:noFill/>
            <a:miter lim="800000"/>
            <a:headEnd/>
            <a:tailEnd/>
          </a:ln>
        </p:spPr>
        <p:txBody>
          <a:bodyPr wrap="square">
            <a:spAutoFit/>
          </a:bodyPr>
          <a:lstStyle/>
          <a:p>
            <a:pPr indent="182563" algn="just">
              <a:buAutoNum type="arabicPeriod"/>
            </a:pPr>
            <a:r>
              <a:rPr lang="ru-RU" dirty="0"/>
              <a:t> </a:t>
            </a:r>
            <a:r>
              <a:rPr lang="ru-RU" sz="1700" dirty="0"/>
              <a:t>Замена абсорбера поз. 301 массой 315 </a:t>
            </a:r>
            <a:r>
              <a:rPr lang="ru-RU" sz="1700" dirty="0" err="1"/>
              <a:t>тн</a:t>
            </a:r>
            <a:r>
              <a:rPr lang="ru-RU" sz="1700" dirty="0"/>
              <a:t> потребует использование специализированной грузоподъёмной и транспортировочной техники.</a:t>
            </a:r>
            <a:r>
              <a:rPr lang="ru-RU" sz="800" dirty="0"/>
              <a:t>  </a:t>
            </a:r>
            <a:r>
              <a:rPr lang="ru-RU" sz="1700" dirty="0"/>
              <a:t> </a:t>
            </a:r>
          </a:p>
          <a:p>
            <a:pPr indent="182563" algn="just">
              <a:spcBef>
                <a:spcPts val="600"/>
              </a:spcBef>
              <a:buAutoNum type="arabicPeriod"/>
            </a:pPr>
            <a:r>
              <a:rPr lang="ru-RU" sz="1700" dirty="0"/>
              <a:t> Увеличение часовой выработки аммиака до 80 </a:t>
            </a:r>
            <a:r>
              <a:rPr lang="ru-RU" sz="1700" dirty="0" err="1"/>
              <a:t>тн</a:t>
            </a:r>
            <a:r>
              <a:rPr lang="ru-RU" sz="1700" dirty="0"/>
              <a:t>/ч</a:t>
            </a:r>
            <a:r>
              <a:rPr lang="en-US" sz="1700" dirty="0"/>
              <a:t> </a:t>
            </a:r>
            <a:r>
              <a:rPr lang="ru-RU" sz="1700" dirty="0"/>
              <a:t>может привести к затруднению выдачи аммиака потребителям по существующим трубопроводам.</a:t>
            </a:r>
            <a:endParaRPr lang="ru-RU" sz="1700" dirty="0">
              <a:latin typeface="Arial" pitchFamily="34" charset="0"/>
              <a:cs typeface="Arial" pitchFamily="34" charset="0"/>
            </a:endParaRPr>
          </a:p>
        </p:txBody>
      </p:sp>
      <p:sp>
        <p:nvSpPr>
          <p:cNvPr id="17" name="Text Box 462"/>
          <p:cNvSpPr txBox="1">
            <a:spLocks noChangeArrowheads="1"/>
          </p:cNvSpPr>
          <p:nvPr/>
        </p:nvSpPr>
        <p:spPr bwMode="auto">
          <a:xfrm>
            <a:off x="467544" y="1290246"/>
            <a:ext cx="38164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57263" eaLnBrk="0" hangingPunct="0">
              <a:defRPr sz="2400">
                <a:solidFill>
                  <a:schemeClr val="tx1"/>
                </a:solidFill>
                <a:latin typeface="Times New Roman" pitchFamily="18" charset="0"/>
              </a:defRPr>
            </a:lvl1pPr>
            <a:lvl2pPr marL="742950" indent="-285750" defTabSz="957263" eaLnBrk="0" hangingPunct="0">
              <a:defRPr sz="2400">
                <a:solidFill>
                  <a:schemeClr val="tx1"/>
                </a:solidFill>
                <a:latin typeface="Times New Roman" pitchFamily="18" charset="0"/>
              </a:defRPr>
            </a:lvl2pPr>
            <a:lvl3pPr marL="1143000" indent="-228600" defTabSz="957263" eaLnBrk="0" hangingPunct="0">
              <a:defRPr sz="2400">
                <a:solidFill>
                  <a:schemeClr val="tx1"/>
                </a:solidFill>
                <a:latin typeface="Times New Roman" pitchFamily="18" charset="0"/>
              </a:defRPr>
            </a:lvl3pPr>
            <a:lvl4pPr marL="1600200" indent="-228600" defTabSz="957263" eaLnBrk="0" hangingPunct="0">
              <a:defRPr sz="2400">
                <a:solidFill>
                  <a:schemeClr val="tx1"/>
                </a:solidFill>
                <a:latin typeface="Times New Roman" pitchFamily="18" charset="0"/>
              </a:defRPr>
            </a:lvl4pPr>
            <a:lvl5pPr marL="2057400" indent="-228600" defTabSz="957263" eaLnBrk="0" hangingPunct="0">
              <a:defRPr sz="2400">
                <a:solidFill>
                  <a:schemeClr val="tx1"/>
                </a:solidFill>
                <a:latin typeface="Times New Roman" pitchFamily="18" charset="0"/>
              </a:defRPr>
            </a:lvl5pPr>
            <a:lvl6pPr marL="2514600" indent="-228600" defTabSz="957263" eaLnBrk="0" fontAlgn="base" hangingPunct="0">
              <a:spcBef>
                <a:spcPct val="0"/>
              </a:spcBef>
              <a:spcAft>
                <a:spcPct val="0"/>
              </a:spcAft>
              <a:defRPr sz="2400">
                <a:solidFill>
                  <a:schemeClr val="tx1"/>
                </a:solidFill>
                <a:latin typeface="Times New Roman" pitchFamily="18" charset="0"/>
              </a:defRPr>
            </a:lvl6pPr>
            <a:lvl7pPr marL="2971800" indent="-228600" defTabSz="957263" eaLnBrk="0" fontAlgn="base" hangingPunct="0">
              <a:spcBef>
                <a:spcPct val="0"/>
              </a:spcBef>
              <a:spcAft>
                <a:spcPct val="0"/>
              </a:spcAft>
              <a:defRPr sz="2400">
                <a:solidFill>
                  <a:schemeClr val="tx1"/>
                </a:solidFill>
                <a:latin typeface="Times New Roman" pitchFamily="18" charset="0"/>
              </a:defRPr>
            </a:lvl7pPr>
            <a:lvl8pPr marL="3429000" indent="-228600" defTabSz="957263" eaLnBrk="0" fontAlgn="base" hangingPunct="0">
              <a:spcBef>
                <a:spcPct val="0"/>
              </a:spcBef>
              <a:spcAft>
                <a:spcPct val="0"/>
              </a:spcAft>
              <a:defRPr sz="2400">
                <a:solidFill>
                  <a:schemeClr val="tx1"/>
                </a:solidFill>
                <a:latin typeface="Times New Roman" pitchFamily="18" charset="0"/>
              </a:defRPr>
            </a:lvl8pPr>
            <a:lvl9pPr marL="3886200" indent="-228600" defTabSz="95726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ru-RU" sz="1600" b="1" dirty="0">
                <a:solidFill>
                  <a:schemeClr val="bg1"/>
                </a:solidFill>
                <a:latin typeface="Arial" pitchFamily="34" charset="0"/>
                <a:cs typeface="Arial" pitchFamily="34" charset="0"/>
              </a:rPr>
              <a:t>ПРОИЗВОДСТВО АММИАКА</a:t>
            </a:r>
            <a:endParaRPr lang="ru-RU" altLang="ru-RU" sz="1600" b="1" dirty="0">
              <a:solidFill>
                <a:schemeClr val="bg1"/>
              </a:solidFill>
              <a:latin typeface="Arial" pitchFamily="34" charset="0"/>
              <a:cs typeface="Arial" pitchFamily="34" charset="0"/>
            </a:endParaRPr>
          </a:p>
        </p:txBody>
      </p:sp>
      <p:sp>
        <p:nvSpPr>
          <p:cNvPr id="20" name="Text Box 461"/>
          <p:cNvSpPr txBox="1">
            <a:spLocks noChangeArrowheads="1"/>
          </p:cNvSpPr>
          <p:nvPr/>
        </p:nvSpPr>
        <p:spPr bwMode="auto">
          <a:xfrm>
            <a:off x="4788024" y="1829723"/>
            <a:ext cx="4104456" cy="1738938"/>
          </a:xfrm>
          <a:prstGeom prst="rect">
            <a:avLst/>
          </a:prstGeom>
          <a:noFill/>
          <a:ln w="9525">
            <a:noFill/>
            <a:miter lim="800000"/>
            <a:headEnd/>
            <a:tailEnd/>
          </a:ln>
        </p:spPr>
        <p:txBody>
          <a:bodyPr wrap="square">
            <a:spAutoFit/>
          </a:bodyPr>
          <a:lstStyle/>
          <a:p>
            <a:pPr indent="266700" algn="just">
              <a:buAutoNum type="arabicPeriod"/>
            </a:pPr>
            <a:r>
              <a:rPr lang="ru-RU" sz="1700" dirty="0"/>
              <a:t> Значительное повышение </a:t>
            </a:r>
            <a:r>
              <a:rPr lang="ru-RU" sz="1700" dirty="0" err="1"/>
              <a:t>потребле-ния</a:t>
            </a:r>
            <a:r>
              <a:rPr lang="ru-RU" sz="1700" dirty="0"/>
              <a:t> электроэнергии.</a:t>
            </a:r>
          </a:p>
          <a:p>
            <a:pPr algn="just">
              <a:spcBef>
                <a:spcPts val="600"/>
              </a:spcBef>
            </a:pPr>
            <a:r>
              <a:rPr lang="ru-RU" sz="1700" dirty="0"/>
              <a:t>2. Недостаточная производительность существующего конвейера ПТ-30 при увеличении мощности установки </a:t>
            </a:r>
            <a:r>
              <a:rPr lang="ru-RU" sz="1700" dirty="0" err="1"/>
              <a:t>приллирования</a:t>
            </a:r>
            <a:r>
              <a:rPr lang="ru-RU" sz="1700" dirty="0"/>
              <a:t>.</a:t>
            </a:r>
            <a:endParaRPr lang="ru-RU" sz="1700" dirty="0">
              <a:latin typeface="Arial" pitchFamily="34" charset="0"/>
              <a:cs typeface="Arial" pitchFamily="34" charset="0"/>
            </a:endParaRPr>
          </a:p>
        </p:txBody>
      </p:sp>
      <p:pic>
        <p:nvPicPr>
          <p:cNvPr id="12" name="Объект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188640"/>
            <a:ext cx="641262" cy="639417"/>
          </a:xfrm>
          <a:prstGeom prst="rect">
            <a:avLst/>
          </a:prstGeom>
        </p:spPr>
      </p:pic>
      <p:sp>
        <p:nvSpPr>
          <p:cNvPr id="13" name="Прямоугольник 12"/>
          <p:cNvSpPr/>
          <p:nvPr/>
        </p:nvSpPr>
        <p:spPr>
          <a:xfrm flipH="1">
            <a:off x="4571998" y="1203597"/>
            <a:ext cx="4571567" cy="505117"/>
          </a:xfrm>
          <a:prstGeom prst="rect">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 Box 462"/>
          <p:cNvSpPr txBox="1">
            <a:spLocks noChangeArrowheads="1"/>
          </p:cNvSpPr>
          <p:nvPr/>
        </p:nvSpPr>
        <p:spPr bwMode="auto">
          <a:xfrm>
            <a:off x="4571135" y="1290246"/>
            <a:ext cx="45373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57263" eaLnBrk="0" hangingPunct="0">
              <a:defRPr sz="2400">
                <a:solidFill>
                  <a:schemeClr val="tx1"/>
                </a:solidFill>
                <a:latin typeface="Times New Roman" pitchFamily="18" charset="0"/>
              </a:defRPr>
            </a:lvl1pPr>
            <a:lvl2pPr marL="742950" indent="-285750" defTabSz="957263" eaLnBrk="0" hangingPunct="0">
              <a:defRPr sz="2400">
                <a:solidFill>
                  <a:schemeClr val="tx1"/>
                </a:solidFill>
                <a:latin typeface="Times New Roman" pitchFamily="18" charset="0"/>
              </a:defRPr>
            </a:lvl2pPr>
            <a:lvl3pPr marL="1143000" indent="-228600" defTabSz="957263" eaLnBrk="0" hangingPunct="0">
              <a:defRPr sz="2400">
                <a:solidFill>
                  <a:schemeClr val="tx1"/>
                </a:solidFill>
                <a:latin typeface="Times New Roman" pitchFamily="18" charset="0"/>
              </a:defRPr>
            </a:lvl3pPr>
            <a:lvl4pPr marL="1600200" indent="-228600" defTabSz="957263" eaLnBrk="0" hangingPunct="0">
              <a:defRPr sz="2400">
                <a:solidFill>
                  <a:schemeClr val="tx1"/>
                </a:solidFill>
                <a:latin typeface="Times New Roman" pitchFamily="18" charset="0"/>
              </a:defRPr>
            </a:lvl4pPr>
            <a:lvl5pPr marL="2057400" indent="-228600" defTabSz="957263" eaLnBrk="0" hangingPunct="0">
              <a:defRPr sz="2400">
                <a:solidFill>
                  <a:schemeClr val="tx1"/>
                </a:solidFill>
                <a:latin typeface="Times New Roman" pitchFamily="18" charset="0"/>
              </a:defRPr>
            </a:lvl5pPr>
            <a:lvl6pPr marL="2514600" indent="-228600" defTabSz="957263" eaLnBrk="0" fontAlgn="base" hangingPunct="0">
              <a:spcBef>
                <a:spcPct val="0"/>
              </a:spcBef>
              <a:spcAft>
                <a:spcPct val="0"/>
              </a:spcAft>
              <a:defRPr sz="2400">
                <a:solidFill>
                  <a:schemeClr val="tx1"/>
                </a:solidFill>
                <a:latin typeface="Times New Roman" pitchFamily="18" charset="0"/>
              </a:defRPr>
            </a:lvl6pPr>
            <a:lvl7pPr marL="2971800" indent="-228600" defTabSz="957263" eaLnBrk="0" fontAlgn="base" hangingPunct="0">
              <a:spcBef>
                <a:spcPct val="0"/>
              </a:spcBef>
              <a:spcAft>
                <a:spcPct val="0"/>
              </a:spcAft>
              <a:defRPr sz="2400">
                <a:solidFill>
                  <a:schemeClr val="tx1"/>
                </a:solidFill>
                <a:latin typeface="Times New Roman" pitchFamily="18" charset="0"/>
              </a:defRPr>
            </a:lvl7pPr>
            <a:lvl8pPr marL="3429000" indent="-228600" defTabSz="957263" eaLnBrk="0" fontAlgn="base" hangingPunct="0">
              <a:spcBef>
                <a:spcPct val="0"/>
              </a:spcBef>
              <a:spcAft>
                <a:spcPct val="0"/>
              </a:spcAft>
              <a:defRPr sz="2400">
                <a:solidFill>
                  <a:schemeClr val="tx1"/>
                </a:solidFill>
                <a:latin typeface="Times New Roman" pitchFamily="18" charset="0"/>
              </a:defRPr>
            </a:lvl8pPr>
            <a:lvl9pPr marL="3886200" indent="-228600" defTabSz="95726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ru-RU" sz="1600" b="1" dirty="0">
                <a:solidFill>
                  <a:schemeClr val="bg1"/>
                </a:solidFill>
                <a:latin typeface="Arial" pitchFamily="34" charset="0"/>
                <a:cs typeface="Arial" pitchFamily="34" charset="0"/>
              </a:rPr>
              <a:t>ПРОИЗВОДСТВО АММИАЧНОЙ СЕЛИТРЫ</a:t>
            </a:r>
            <a:endParaRPr lang="ru-RU" altLang="ru-RU" sz="1600" dirty="0">
              <a:solidFill>
                <a:schemeClr val="bg1"/>
              </a:solidFill>
              <a:latin typeface="Arial" pitchFamily="34" charset="0"/>
              <a:cs typeface="Arial" pitchFamily="34" charset="0"/>
            </a:endParaRPr>
          </a:p>
        </p:txBody>
      </p:sp>
      <p:sp>
        <p:nvSpPr>
          <p:cNvPr id="22" name="Прямоугольник 21"/>
          <p:cNvSpPr>
            <a:spLocks noChangeArrowheads="1"/>
          </p:cNvSpPr>
          <p:nvPr/>
        </p:nvSpPr>
        <p:spPr bwMode="auto">
          <a:xfrm>
            <a:off x="323530" y="4437112"/>
            <a:ext cx="8568950"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ru-RU" sz="1700" dirty="0">
                <a:solidFill>
                  <a:srgbClr val="0B5B37"/>
                </a:solidFill>
              </a:rPr>
              <a:t>1. Увеличение стоимости и срока строительства.</a:t>
            </a:r>
          </a:p>
          <a:p>
            <a:pPr algn="just"/>
            <a:r>
              <a:rPr lang="ru-RU" sz="1700" dirty="0">
                <a:solidFill>
                  <a:srgbClr val="0B5B37"/>
                </a:solidFill>
              </a:rPr>
              <a:t>2. Риски, связанные с не достижением планируемых объемов производства и выручки (изменение конъюнктуры цен на сырье, материалы и комплектующие, увеличение производственных затрат).</a:t>
            </a:r>
          </a:p>
          <a:p>
            <a:pPr algn="just"/>
            <a:r>
              <a:rPr lang="ru-RU" sz="1700" dirty="0">
                <a:solidFill>
                  <a:srgbClr val="0B5B37"/>
                </a:solidFill>
              </a:rPr>
              <a:t>3. Форс-мажорный риск, связанный с природными катаклизмами (воздействие непреодолимой силы), непредвиденными политическими и экономическими явлениями в мировой экономике, изменением объемов производства и потребления продукции. </a:t>
            </a:r>
          </a:p>
        </p:txBody>
      </p:sp>
    </p:spTree>
    <p:extLst>
      <p:ext uri="{BB962C8B-B14F-4D97-AF65-F5344CB8AC3E}">
        <p14:creationId xmlns:p14="http://schemas.microsoft.com/office/powerpoint/2010/main" val="128386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flipV="1">
            <a:off x="1" y="2060847"/>
            <a:ext cx="9143999" cy="386554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2" y="-2246"/>
            <a:ext cx="9143999" cy="16756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432" y="6555391"/>
            <a:ext cx="9143998" cy="11396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0" y="6669360"/>
            <a:ext cx="9143998" cy="188640"/>
          </a:xfrm>
          <a:prstGeom prst="rect">
            <a:avLst/>
          </a:prstGeom>
          <a:solidFill>
            <a:srgbClr val="2F6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 Box 11"/>
          <p:cNvSpPr txBox="1">
            <a:spLocks noChangeArrowheads="1"/>
          </p:cNvSpPr>
          <p:nvPr/>
        </p:nvSpPr>
        <p:spPr bwMode="auto">
          <a:xfrm>
            <a:off x="611561" y="332656"/>
            <a:ext cx="60486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ru-RU" b="1" dirty="0">
                <a:solidFill>
                  <a:srgbClr val="336600"/>
                </a:solidFill>
                <a:latin typeface="Arial" pitchFamily="34" charset="0"/>
                <a:cs typeface="Arial" pitchFamily="34" charset="0"/>
              </a:rPr>
              <a:t>Предельная стоимость проекта</a:t>
            </a:r>
            <a:endParaRPr lang="ru-RU" altLang="ru-RU" b="1" dirty="0">
              <a:solidFill>
                <a:srgbClr val="336600"/>
              </a:solidFill>
              <a:latin typeface="Arial" pitchFamily="34" charset="0"/>
              <a:cs typeface="Arial" pitchFamily="34" charset="0"/>
            </a:endParaRPr>
          </a:p>
        </p:txBody>
      </p:sp>
      <p:sp>
        <p:nvSpPr>
          <p:cNvPr id="15" name="Прямоугольник 5"/>
          <p:cNvSpPr>
            <a:spLocks noChangeArrowheads="1"/>
          </p:cNvSpPr>
          <p:nvPr/>
        </p:nvSpPr>
        <p:spPr bwMode="auto">
          <a:xfrm>
            <a:off x="539552" y="938645"/>
            <a:ext cx="5616623" cy="276999"/>
          </a:xfrm>
          <a:prstGeom prst="rect">
            <a:avLst/>
          </a:prstGeom>
          <a:noFill/>
          <a:ln w="9525">
            <a:noFill/>
            <a:miter lim="800000"/>
            <a:headEnd/>
            <a:tailEnd/>
          </a:ln>
        </p:spPr>
        <p:txBody>
          <a:bodyPr wrap="square">
            <a:spAutoFit/>
          </a:bodyPr>
          <a:lstStyle/>
          <a:p>
            <a:pPr defTabSz="957263">
              <a:buClr>
                <a:schemeClr val="accent3">
                  <a:lumMod val="75000"/>
                </a:schemeClr>
              </a:buClr>
              <a:buSzPct val="200000"/>
              <a:defRPr/>
            </a:pPr>
            <a:endParaRPr lang="en-US" sz="1200" dirty="0">
              <a:latin typeface="Arial" pitchFamily="34" charset="0"/>
              <a:cs typeface="Arial" pitchFamily="34" charset="0"/>
            </a:endParaRPr>
          </a:p>
        </p:txBody>
      </p:sp>
      <p:pic>
        <p:nvPicPr>
          <p:cNvPr id="9" name="Объект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188640"/>
            <a:ext cx="641262" cy="639417"/>
          </a:xfrm>
          <a:prstGeom prst="rect">
            <a:avLst/>
          </a:prstGeom>
        </p:spPr>
      </p:pic>
      <p:graphicFrame>
        <p:nvGraphicFramePr>
          <p:cNvPr id="4" name="Таблица 3"/>
          <p:cNvGraphicFramePr>
            <a:graphicFrameLocks noGrp="1"/>
          </p:cNvGraphicFramePr>
          <p:nvPr>
            <p:extLst>
              <p:ext uri="{D42A27DB-BD31-4B8C-83A1-F6EECF244321}">
                <p14:modId xmlns:p14="http://schemas.microsoft.com/office/powerpoint/2010/main" val="3491731672"/>
              </p:ext>
            </p:extLst>
          </p:nvPr>
        </p:nvGraphicFramePr>
        <p:xfrm>
          <a:off x="251519" y="1124745"/>
          <a:ext cx="8640960" cy="5256583"/>
        </p:xfrm>
        <a:graphic>
          <a:graphicData uri="http://schemas.openxmlformats.org/drawingml/2006/table">
            <a:tbl>
              <a:tblPr/>
              <a:tblGrid>
                <a:gridCol w="3508640">
                  <a:extLst>
                    <a:ext uri="{9D8B030D-6E8A-4147-A177-3AD203B41FA5}">
                      <a16:colId xmlns:a16="http://schemas.microsoft.com/office/drawing/2014/main" val="20000"/>
                    </a:ext>
                  </a:extLst>
                </a:gridCol>
                <a:gridCol w="1283080">
                  <a:extLst>
                    <a:ext uri="{9D8B030D-6E8A-4147-A177-3AD203B41FA5}">
                      <a16:colId xmlns:a16="http://schemas.microsoft.com/office/drawing/2014/main" val="20001"/>
                    </a:ext>
                  </a:extLst>
                </a:gridCol>
                <a:gridCol w="1283080">
                  <a:extLst>
                    <a:ext uri="{9D8B030D-6E8A-4147-A177-3AD203B41FA5}">
                      <a16:colId xmlns:a16="http://schemas.microsoft.com/office/drawing/2014/main" val="20002"/>
                    </a:ext>
                  </a:extLst>
                </a:gridCol>
                <a:gridCol w="1283080">
                  <a:extLst>
                    <a:ext uri="{9D8B030D-6E8A-4147-A177-3AD203B41FA5}">
                      <a16:colId xmlns:a16="http://schemas.microsoft.com/office/drawing/2014/main" val="20003"/>
                    </a:ext>
                  </a:extLst>
                </a:gridCol>
                <a:gridCol w="1283080">
                  <a:extLst>
                    <a:ext uri="{9D8B030D-6E8A-4147-A177-3AD203B41FA5}">
                      <a16:colId xmlns:a16="http://schemas.microsoft.com/office/drawing/2014/main" val="20004"/>
                    </a:ext>
                  </a:extLst>
                </a:gridCol>
              </a:tblGrid>
              <a:tr h="936103">
                <a:tc>
                  <a:txBody>
                    <a:bodyPr/>
                    <a:lstStyle/>
                    <a:p>
                      <a:pPr algn="ctr"/>
                      <a:r>
                        <a:rPr lang="ru-RU" sz="1400" b="1" kern="1200" dirty="0">
                          <a:solidFill>
                            <a:schemeClr val="tx1"/>
                          </a:solidFill>
                          <a:effectLst/>
                          <a:latin typeface="Arial" panose="020B0604020202020204" pitchFamily="34" charset="0"/>
                          <a:ea typeface="+mn-ea"/>
                          <a:cs typeface="Arial" panose="020B0604020202020204" pitchFamily="34" charset="0"/>
                        </a:rPr>
                        <a:t>Наименование</a:t>
                      </a:r>
                      <a:endParaRPr lang="ru-RU" sz="14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В твердой валюте,</a:t>
                      </a:r>
                      <a:endParaRPr lang="ru-RU"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ru-RU"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тыс. долл.</a:t>
                      </a:r>
                      <a:endParaRPr lang="ru-RU"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В нац. валюте,</a:t>
                      </a:r>
                      <a:endParaRPr lang="ru-RU"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ru-RU" sz="14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экв</a:t>
                      </a:r>
                      <a:r>
                        <a:rPr lang="ru-RU"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тыс.</a:t>
                      </a:r>
                      <a:endParaRPr lang="ru-RU"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ru-RU"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долл.</a:t>
                      </a:r>
                      <a:endParaRPr lang="ru-RU"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ИТОГО</a:t>
                      </a:r>
                      <a:endParaRPr lang="ru-RU"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ru-RU" sz="14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экв</a:t>
                      </a:r>
                      <a:r>
                        <a:rPr lang="ru-RU"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тыс. долл.</a:t>
                      </a:r>
                      <a:endParaRPr lang="ru-RU"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Структура</a:t>
                      </a:r>
                      <a:endParaRPr lang="ru-RU"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61996">
                <a:tc>
                  <a:txBody>
                    <a:bodyPr/>
                    <a:lstStyle/>
                    <a:p>
                      <a:pPr marL="0" lvl="0" indent="84138" algn="l">
                        <a:spcAft>
                          <a:spcPts val="0"/>
                        </a:spcAft>
                      </a:pPr>
                      <a:r>
                        <a:rPr lang="ru-RU"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Капитальные затраты</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400" b="1" dirty="0">
                        <a:solidFill>
                          <a:srgbClr val="3366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400" b="1" dirty="0">
                        <a:solidFill>
                          <a:srgbClr val="3366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400" b="1" dirty="0">
                        <a:solidFill>
                          <a:srgbClr val="3366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400" b="1" dirty="0">
                        <a:solidFill>
                          <a:srgbClr val="3366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61996">
                <a:tc>
                  <a:txBody>
                    <a:bodyPr/>
                    <a:lstStyle/>
                    <a:p>
                      <a:pPr marL="0" lvl="0" indent="266700" algn="l">
                        <a:spcAft>
                          <a:spcPts val="0"/>
                        </a:spcAft>
                      </a:pPr>
                      <a:r>
                        <a:rPr lang="ru-RU" sz="1400" b="1"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Строительно-монтажные работы</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ru-RU" sz="1400" b="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56 790,82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ru-RU" sz="1400" b="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7 159,87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ru-RU" sz="1400" b="1"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63 950,69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1400" b="1"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27,10%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1996">
                <a:tc>
                  <a:txBody>
                    <a:bodyPr/>
                    <a:lstStyle/>
                    <a:p>
                      <a:pPr marL="0" lvl="0" indent="266700" algn="l">
                        <a:spcAft>
                          <a:spcPts val="0"/>
                        </a:spcAft>
                      </a:pPr>
                      <a:r>
                        <a:rPr lang="ru-RU" sz="1400" b="1"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Оборудование</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ru-RU" sz="1400" b="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123 983,26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ru-RU" sz="1400" b="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10 767,51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ru-RU" sz="1400" b="1"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134 750,77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1400" b="1"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57,10%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1996">
                <a:tc>
                  <a:txBody>
                    <a:bodyPr/>
                    <a:lstStyle/>
                    <a:p>
                      <a:pPr marL="0" lvl="0" indent="266700" algn="l">
                        <a:spcAft>
                          <a:spcPts val="0"/>
                        </a:spcAft>
                      </a:pPr>
                      <a:r>
                        <a:rPr lang="ru-RU" sz="1400" b="1"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Прочие затраты заказчика</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ru-RU" sz="1400" b="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34 109,58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ru-RU" sz="1400" b="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985,01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ru-RU" sz="1400" b="1"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35 094,59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1400" b="1">
                          <a:solidFill>
                            <a:srgbClr val="336600"/>
                          </a:solidFill>
                          <a:effectLst/>
                          <a:latin typeface="Arial" panose="020B0604020202020204" pitchFamily="34" charset="0"/>
                          <a:ea typeface="Times New Roman" panose="02020603050405020304" pitchFamily="18" charset="0"/>
                          <a:cs typeface="Arial" panose="020B0604020202020204" pitchFamily="34" charset="0"/>
                        </a:rPr>
                        <a:t>14,87%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96232">
                <a:tc>
                  <a:txBody>
                    <a:bodyPr/>
                    <a:lstStyle/>
                    <a:p>
                      <a:pPr marL="0" lvl="0" indent="84138" algn="l">
                        <a:spcAft>
                          <a:spcPts val="0"/>
                        </a:spcAft>
                      </a:pPr>
                      <a:r>
                        <a:rPr lang="ru-RU" sz="16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ИТОГО</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ru-RU"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214 883,66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ru-RU"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18 912,39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ru-RU"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233 796,05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99,06%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61996">
                <a:tc>
                  <a:txBody>
                    <a:bodyPr/>
                    <a:lstStyle/>
                    <a:p>
                      <a:pPr marL="0" lvl="0" indent="84138" algn="l">
                        <a:spcAft>
                          <a:spcPts val="0"/>
                        </a:spcAft>
                      </a:pPr>
                      <a:r>
                        <a:rPr lang="ru-RU" sz="1400" b="1"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Прирост оборотного капитала</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ru-RU" sz="1400" b="1"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ru-RU" sz="1400" b="1"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ru-RU" sz="1400" b="1"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1400" b="1">
                          <a:solidFill>
                            <a:srgbClr val="336600"/>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39086">
                <a:tc>
                  <a:txBody>
                    <a:bodyPr/>
                    <a:lstStyle/>
                    <a:p>
                      <a:pPr marL="84138" lvl="0" indent="0" algn="l">
                        <a:spcAft>
                          <a:spcPts val="0"/>
                        </a:spcAft>
                      </a:pPr>
                      <a:r>
                        <a:rPr lang="ru-RU" sz="1400" b="1"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Финансовые издержки в период  инвестиций</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ru-RU" sz="1400" b="1"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ru-RU" sz="1400" b="1"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2 211,46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ru-RU" sz="1400" b="1"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2 211,46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1400" b="1"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  0,94%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39086">
                <a:tc>
                  <a:txBody>
                    <a:bodyPr/>
                    <a:lstStyle/>
                    <a:p>
                      <a:pPr marL="84138" lvl="0" indent="0" algn="l">
                        <a:spcAft>
                          <a:spcPts val="0"/>
                        </a:spcAft>
                      </a:pPr>
                      <a:r>
                        <a:rPr lang="ru-RU" sz="1400" b="1"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Предельная стоимость проекта ВСЕГО</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ru-RU" sz="1400" b="1"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214 883,66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ru-RU" sz="1400" b="1"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21 123,85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ru-RU" sz="1400" b="1"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236 007,51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1400" b="1">
                          <a:solidFill>
                            <a:srgbClr val="336600"/>
                          </a:solidFill>
                          <a:effectLst/>
                          <a:latin typeface="Arial" panose="020B0604020202020204" pitchFamily="34" charset="0"/>
                          <a:ea typeface="Times New Roman" panose="02020603050405020304" pitchFamily="18" charset="0"/>
                          <a:cs typeface="Arial" panose="020B0604020202020204" pitchFamily="34" charset="0"/>
                        </a:rPr>
                        <a:t>100,00%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704048">
                <a:tc>
                  <a:txBody>
                    <a:bodyPr/>
                    <a:lstStyle/>
                    <a:p>
                      <a:pPr marL="84138" lvl="0" indent="0" algn="l">
                        <a:spcAft>
                          <a:spcPts val="0"/>
                        </a:spcAft>
                      </a:pPr>
                      <a:r>
                        <a:rPr lang="ru-RU" sz="1400" b="1"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Стоимость существующих основных фондов</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ru-RU" sz="1400" b="1"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ru-RU" sz="1400" b="1"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5 657,14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ru-RU" sz="1400" b="1"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5 657,14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1400" b="1"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432048">
                <a:tc>
                  <a:txBody>
                    <a:bodyPr/>
                    <a:lstStyle/>
                    <a:p>
                      <a:pPr marL="0" lvl="0" indent="84138" algn="l">
                        <a:spcAft>
                          <a:spcPts val="0"/>
                        </a:spcAft>
                      </a:pPr>
                      <a:r>
                        <a:rPr lang="ru-RU"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Общая стоимость проекта</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ru-RU"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214 883,66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ru-RU"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26 780,98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ru-RU"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241 664,64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1400" b="1"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99020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 y="2060848"/>
            <a:ext cx="9143997" cy="408445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a:p>
        </p:txBody>
      </p:sp>
      <p:sp>
        <p:nvSpPr>
          <p:cNvPr id="7" name="Прямоугольник 6"/>
          <p:cNvSpPr/>
          <p:nvPr/>
        </p:nvSpPr>
        <p:spPr>
          <a:xfrm>
            <a:off x="2" y="-2246"/>
            <a:ext cx="9143999" cy="16756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432" y="6555391"/>
            <a:ext cx="9143998" cy="11396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0" y="6669360"/>
            <a:ext cx="9143998" cy="188640"/>
          </a:xfrm>
          <a:prstGeom prst="rect">
            <a:avLst/>
          </a:prstGeom>
          <a:solidFill>
            <a:srgbClr val="2F6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a:spLocks noChangeArrowheads="1"/>
          </p:cNvSpPr>
          <p:nvPr/>
        </p:nvSpPr>
        <p:spPr bwMode="auto">
          <a:xfrm>
            <a:off x="611561" y="1196752"/>
            <a:ext cx="76328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sz="2000" b="1" dirty="0"/>
              <a:t>Стоимость проекта		241 664,64 тыс. долл.</a:t>
            </a:r>
            <a:endParaRPr lang="ru-RU" sz="2000" dirty="0"/>
          </a:p>
          <a:p>
            <a:r>
              <a:rPr lang="ru-RU" sz="2000" b="1" dirty="0"/>
              <a:t>Собственные средства 		241 664,64 тыс. долл.</a:t>
            </a:r>
            <a:endParaRPr lang="ru-RU" sz="2000" dirty="0"/>
          </a:p>
        </p:txBody>
      </p:sp>
      <p:sp>
        <p:nvSpPr>
          <p:cNvPr id="19" name="Text Box 11"/>
          <p:cNvSpPr txBox="1">
            <a:spLocks noChangeArrowheads="1"/>
          </p:cNvSpPr>
          <p:nvPr/>
        </p:nvSpPr>
        <p:spPr bwMode="auto">
          <a:xfrm>
            <a:off x="611560" y="347861"/>
            <a:ext cx="74888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ru-RU" b="1" dirty="0">
                <a:solidFill>
                  <a:srgbClr val="336600"/>
                </a:solidFill>
                <a:latin typeface="Arial" pitchFamily="34" charset="0"/>
                <a:cs typeface="Arial" pitchFamily="34" charset="0"/>
              </a:rPr>
              <a:t>Предварительные источники финансирования в разрезе инвестиционных затрат</a:t>
            </a:r>
            <a:endParaRPr lang="ru-RU" altLang="ru-RU" b="1" dirty="0">
              <a:solidFill>
                <a:srgbClr val="336600"/>
              </a:solidFill>
              <a:latin typeface="Arial" pitchFamily="34" charset="0"/>
              <a:cs typeface="Arial" pitchFamily="34" charset="0"/>
            </a:endParaRPr>
          </a:p>
        </p:txBody>
      </p:sp>
      <p:pic>
        <p:nvPicPr>
          <p:cNvPr id="10" name="Объект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188640"/>
            <a:ext cx="641262" cy="639417"/>
          </a:xfrm>
          <a:prstGeom prst="rect">
            <a:avLst/>
          </a:prstGeom>
        </p:spPr>
      </p:pic>
      <p:graphicFrame>
        <p:nvGraphicFramePr>
          <p:cNvPr id="3" name="Таблица 2"/>
          <p:cNvGraphicFramePr>
            <a:graphicFrameLocks noGrp="1"/>
          </p:cNvGraphicFramePr>
          <p:nvPr>
            <p:extLst>
              <p:ext uri="{D42A27DB-BD31-4B8C-83A1-F6EECF244321}">
                <p14:modId xmlns:p14="http://schemas.microsoft.com/office/powerpoint/2010/main" val="1388882180"/>
              </p:ext>
            </p:extLst>
          </p:nvPr>
        </p:nvGraphicFramePr>
        <p:xfrm>
          <a:off x="323527" y="2132856"/>
          <a:ext cx="8609458" cy="4039632"/>
        </p:xfrm>
        <a:graphic>
          <a:graphicData uri="http://schemas.openxmlformats.org/drawingml/2006/table">
            <a:tbl>
              <a:tblPr/>
              <a:tblGrid>
                <a:gridCol w="3323903">
                  <a:extLst>
                    <a:ext uri="{9D8B030D-6E8A-4147-A177-3AD203B41FA5}">
                      <a16:colId xmlns:a16="http://schemas.microsoft.com/office/drawing/2014/main" val="20000"/>
                    </a:ext>
                  </a:extLst>
                </a:gridCol>
                <a:gridCol w="1068586">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2128737">
                  <a:extLst>
                    <a:ext uri="{9D8B030D-6E8A-4147-A177-3AD203B41FA5}">
                      <a16:colId xmlns:a16="http://schemas.microsoft.com/office/drawing/2014/main" val="20003"/>
                    </a:ext>
                  </a:extLst>
                </a:gridCol>
              </a:tblGrid>
              <a:tr h="804062">
                <a:tc>
                  <a:txBody>
                    <a:bodyPr/>
                    <a:lstStyle/>
                    <a:p>
                      <a:pPr marL="0" algn="ctr" defTabSz="914400" rtl="0" eaLnBrk="1" latinLnBrk="0" hangingPunct="1">
                        <a:spcAft>
                          <a:spcPts val="0"/>
                        </a:spcAft>
                      </a:pPr>
                      <a:r>
                        <a:rPr lang="ru-RU" sz="16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Наименование затрат</a:t>
                      </a: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ru-RU" sz="16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Ед. изм.</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ru-RU" sz="16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АО "</a:t>
                      </a:r>
                      <a:r>
                        <a:rPr lang="ru-RU" sz="1600" b="1" kern="1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Ферганаазот</a:t>
                      </a:r>
                      <a:r>
                        <a:rPr lang="ru-RU" sz="16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ru-RU" sz="16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Прямые иностранные инвестиции</a:t>
                      </a: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37624">
                <a:tc>
                  <a:txBody>
                    <a:bodyPr/>
                    <a:lstStyle/>
                    <a:p>
                      <a:pPr marL="0" indent="84138" algn="l" defTabSz="914400" rtl="0" eaLnBrk="1" latinLnBrk="0" hangingPunct="1">
                        <a:spcAft>
                          <a:spcPts val="0"/>
                        </a:spcAft>
                      </a:pPr>
                      <a:r>
                        <a:rPr lang="ru-RU"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СМР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ru-RU" sz="1400" b="0" kern="1200" dirty="0" err="1">
                          <a:solidFill>
                            <a:srgbClr val="336600"/>
                          </a:solidFill>
                          <a:effectLst/>
                          <a:latin typeface="Arial" panose="020B0604020202020204" pitchFamily="34" charset="0"/>
                          <a:ea typeface="Times New Roman" panose="02020603050405020304" pitchFamily="18" charset="0"/>
                          <a:cs typeface="Arial" panose="020B0604020202020204" pitchFamily="34" charset="0"/>
                        </a:rPr>
                        <a:t>тыс.долл</a:t>
                      </a:r>
                      <a:r>
                        <a:rPr lang="ru-RU" sz="14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ru-RU"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7 159,87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ru-RU"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56 790,82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75250">
                <a:tc>
                  <a:txBody>
                    <a:bodyPr/>
                    <a:lstStyle/>
                    <a:p>
                      <a:pPr marL="0" indent="84138" algn="l" defTabSz="914400" rtl="0" eaLnBrk="1" latinLnBrk="0" hangingPunct="1">
                        <a:spcAft>
                          <a:spcPts val="0"/>
                        </a:spcAft>
                      </a:pPr>
                      <a:r>
                        <a:rPr lang="ru-RU"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Оборудование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ru-RU" sz="1400" b="0" kern="1200" dirty="0" err="1">
                          <a:solidFill>
                            <a:srgbClr val="336600"/>
                          </a:solidFill>
                          <a:effectLst/>
                          <a:latin typeface="Arial" panose="020B0604020202020204" pitchFamily="34" charset="0"/>
                          <a:ea typeface="Times New Roman" panose="02020603050405020304" pitchFamily="18" charset="0"/>
                          <a:cs typeface="Arial" panose="020B0604020202020204" pitchFamily="34" charset="0"/>
                        </a:rPr>
                        <a:t>тыс.долл</a:t>
                      </a:r>
                      <a:r>
                        <a:rPr lang="ru-RU" sz="14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ru-RU"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10 767,51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ru-RU"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123 983,26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75249">
                <a:tc>
                  <a:txBody>
                    <a:bodyPr/>
                    <a:lstStyle/>
                    <a:p>
                      <a:pPr marL="0" indent="84138" algn="l" defTabSz="914400" rtl="0" eaLnBrk="1" latinLnBrk="0" hangingPunct="1">
                        <a:spcAft>
                          <a:spcPts val="0"/>
                        </a:spcAft>
                      </a:pPr>
                      <a:r>
                        <a:rPr lang="ru-RU"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Прочие затраты заказчика</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ru-RU" sz="1400" b="0" kern="1200" dirty="0" err="1">
                          <a:solidFill>
                            <a:srgbClr val="336600"/>
                          </a:solidFill>
                          <a:effectLst/>
                          <a:latin typeface="Arial" panose="020B0604020202020204" pitchFamily="34" charset="0"/>
                          <a:ea typeface="Times New Roman" panose="02020603050405020304" pitchFamily="18" charset="0"/>
                          <a:cs typeface="Arial" panose="020B0604020202020204" pitchFamily="34" charset="0"/>
                        </a:rPr>
                        <a:t>тыс.долл</a:t>
                      </a:r>
                      <a:r>
                        <a:rPr lang="ru-RU" sz="14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ru-RU"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985,01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ru-RU"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34 109,58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06437">
                <a:tc>
                  <a:txBody>
                    <a:bodyPr/>
                    <a:lstStyle/>
                    <a:p>
                      <a:pPr marL="84138" indent="0" algn="l" defTabSz="914400" rtl="0" eaLnBrk="1" latinLnBrk="0" hangingPunct="1">
                        <a:spcAft>
                          <a:spcPts val="0"/>
                        </a:spcAft>
                      </a:pPr>
                      <a:r>
                        <a:rPr lang="ru-RU"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Финансовые издержки в период инвестиций</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ru-RU" sz="1400" b="0" kern="1200" dirty="0" err="1">
                          <a:solidFill>
                            <a:srgbClr val="336600"/>
                          </a:solidFill>
                          <a:effectLst/>
                          <a:latin typeface="Arial" panose="020B0604020202020204" pitchFamily="34" charset="0"/>
                          <a:ea typeface="Times New Roman" panose="02020603050405020304" pitchFamily="18" charset="0"/>
                          <a:cs typeface="Arial" panose="020B0604020202020204" pitchFamily="34" charset="0"/>
                        </a:rPr>
                        <a:t>тыс.долл</a:t>
                      </a:r>
                      <a:r>
                        <a:rPr lang="ru-RU" sz="14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ru-RU"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2 211,46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ru-RU"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20505">
                <a:tc>
                  <a:txBody>
                    <a:bodyPr/>
                    <a:lstStyle/>
                    <a:p>
                      <a:pPr marL="84138" indent="0" algn="l" defTabSz="914400" rtl="0" eaLnBrk="1" latinLnBrk="0" hangingPunct="1">
                        <a:spcAft>
                          <a:spcPts val="0"/>
                        </a:spcAft>
                      </a:pPr>
                      <a:r>
                        <a:rPr lang="ru-RU" sz="1600" b="0" kern="1200">
                          <a:solidFill>
                            <a:srgbClr val="336600"/>
                          </a:solidFill>
                          <a:effectLst/>
                          <a:latin typeface="Arial" panose="020B0604020202020204" pitchFamily="34" charset="0"/>
                          <a:ea typeface="Times New Roman" panose="02020603050405020304" pitchFamily="18" charset="0"/>
                          <a:cs typeface="Arial" panose="020B0604020202020204" pitchFamily="34" charset="0"/>
                        </a:rPr>
                        <a:t>Существующие основные фонды</a:t>
                      </a:r>
                      <a:endParaRPr lang="ru-RU"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ru-RU" sz="1400" b="0" kern="1200" dirty="0" err="1">
                          <a:solidFill>
                            <a:srgbClr val="336600"/>
                          </a:solidFill>
                          <a:effectLst/>
                          <a:latin typeface="Arial" panose="020B0604020202020204" pitchFamily="34" charset="0"/>
                          <a:ea typeface="Times New Roman" panose="02020603050405020304" pitchFamily="18" charset="0"/>
                          <a:cs typeface="Arial" panose="020B0604020202020204" pitchFamily="34" charset="0"/>
                        </a:rPr>
                        <a:t>тыс.долл</a:t>
                      </a:r>
                      <a:r>
                        <a:rPr lang="ru-RU" sz="14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ru-RU"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5 657,14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ru-RU"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20505">
                <a:tc>
                  <a:txBody>
                    <a:bodyPr/>
                    <a:lstStyle/>
                    <a:p>
                      <a:pPr marL="0" algn="l" defTabSz="914400" rtl="0" eaLnBrk="1" latinLnBrk="0" hangingPunct="1">
                        <a:spcAft>
                          <a:spcPts val="0"/>
                        </a:spcAft>
                      </a:pPr>
                      <a:r>
                        <a:rPr lang="ru-RU" sz="16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ИТОГО:</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pPr marL="0" algn="ctr" defTabSz="914400" rtl="0" eaLnBrk="1" latinLnBrk="0" hangingPunct="1">
                        <a:spcAft>
                          <a:spcPts val="0"/>
                        </a:spcAft>
                      </a:pPr>
                      <a:r>
                        <a:rPr lang="ru-RU" sz="1400" b="1" kern="1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тыс.долл</a:t>
                      </a:r>
                      <a:r>
                        <a:rPr lang="ru-RU" sz="14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ru-RU" sz="14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26 780,98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ru-RU" sz="14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214 883,66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4" name="Прямоугольник 13"/>
          <p:cNvSpPr>
            <a:spLocks noChangeArrowheads="1"/>
          </p:cNvSpPr>
          <p:nvPr/>
        </p:nvSpPr>
        <p:spPr bwMode="auto">
          <a:xfrm>
            <a:off x="5004048" y="6237312"/>
            <a:ext cx="40976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sz="1400" b="1"/>
              <a:t>Курс на 25.06.2019г. 1 доллар США = 8562,34 сум. </a:t>
            </a:r>
            <a:endParaRPr lang="ru-RU" sz="1400" dirty="0"/>
          </a:p>
        </p:txBody>
      </p:sp>
    </p:spTree>
    <p:extLst>
      <p:ext uri="{BB962C8B-B14F-4D97-AF65-F5344CB8AC3E}">
        <p14:creationId xmlns:p14="http://schemas.microsoft.com/office/powerpoint/2010/main" val="73437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amond(i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flipV="1">
            <a:off x="0" y="1196751"/>
            <a:ext cx="323095" cy="1694241"/>
          </a:xfrm>
          <a:prstGeom prst="rect">
            <a:avLst/>
          </a:prstGeom>
          <a:solidFill>
            <a:srgbClr val="EBF2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0" y="3907074"/>
            <a:ext cx="323096" cy="178974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a:p>
        </p:txBody>
      </p:sp>
      <p:sp>
        <p:nvSpPr>
          <p:cNvPr id="9" name="Прямоугольник 8"/>
          <p:cNvSpPr/>
          <p:nvPr/>
        </p:nvSpPr>
        <p:spPr>
          <a:xfrm flipV="1">
            <a:off x="-8802" y="2702110"/>
            <a:ext cx="331898" cy="127040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2" y="-2246"/>
            <a:ext cx="9143999" cy="16756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6"/>
          <p:cNvSpPr>
            <a:spLocks noChangeArrowheads="1"/>
          </p:cNvSpPr>
          <p:nvPr/>
        </p:nvSpPr>
        <p:spPr bwMode="auto">
          <a:xfrm>
            <a:off x="323528" y="2517775"/>
            <a:ext cx="102965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42913" lvl="3" indent="-442913" defTabSz="957263"/>
            <a:r>
              <a:rPr lang="ru-RU" altLang="ru-RU" sz="1400" b="1" dirty="0">
                <a:latin typeface="Arial" pitchFamily="34" charset="0"/>
                <a:cs typeface="Arial" pitchFamily="34" charset="0"/>
              </a:rPr>
              <a:t>  </a:t>
            </a:r>
            <a:endParaRPr lang="ru-RU" altLang="ru-RU" sz="1200" dirty="0">
              <a:latin typeface="Arial" pitchFamily="34" charset="0"/>
              <a:cs typeface="Arial" pitchFamily="34" charset="0"/>
            </a:endParaRPr>
          </a:p>
        </p:txBody>
      </p:sp>
      <p:sp>
        <p:nvSpPr>
          <p:cNvPr id="16" name="Text Box 11"/>
          <p:cNvSpPr txBox="1">
            <a:spLocks noChangeArrowheads="1"/>
          </p:cNvSpPr>
          <p:nvPr/>
        </p:nvSpPr>
        <p:spPr bwMode="auto">
          <a:xfrm>
            <a:off x="611560" y="221739"/>
            <a:ext cx="770485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ru-RU" b="1" kern="0" dirty="0">
                <a:solidFill>
                  <a:srgbClr val="336600"/>
                </a:solidFill>
                <a:latin typeface="Arial" pitchFamily="34" charset="0"/>
                <a:cs typeface="Arial" pitchFamily="34" charset="0"/>
              </a:rPr>
              <a:t>Производственная себестоимость единицы продукции после модернизации производств </a:t>
            </a:r>
          </a:p>
        </p:txBody>
      </p:sp>
      <p:sp>
        <p:nvSpPr>
          <p:cNvPr id="19" name="Прямоугольник 18"/>
          <p:cNvSpPr/>
          <p:nvPr/>
        </p:nvSpPr>
        <p:spPr>
          <a:xfrm>
            <a:off x="432" y="6525344"/>
            <a:ext cx="9143998" cy="11396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0" y="6639312"/>
            <a:ext cx="9143998" cy="218687"/>
          </a:xfrm>
          <a:prstGeom prst="rect">
            <a:avLst/>
          </a:prstGeom>
          <a:solidFill>
            <a:srgbClr val="2F6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rot="16200000">
            <a:off x="-552790" y="5721465"/>
            <a:ext cx="1419875" cy="3319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Объект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188640"/>
            <a:ext cx="641262" cy="639417"/>
          </a:xfrm>
          <a:prstGeom prst="rect">
            <a:avLst/>
          </a:prstGeom>
        </p:spPr>
      </p:pic>
      <p:sp>
        <p:nvSpPr>
          <p:cNvPr id="2" name="Прямоугольник 1"/>
          <p:cNvSpPr/>
          <p:nvPr/>
        </p:nvSpPr>
        <p:spPr>
          <a:xfrm>
            <a:off x="331899" y="1528331"/>
            <a:ext cx="5752269" cy="4708981"/>
          </a:xfrm>
          <a:prstGeom prst="rect">
            <a:avLst/>
          </a:prstGeom>
        </p:spPr>
        <p:txBody>
          <a:bodyPr wrap="square">
            <a:spAutoFit/>
          </a:bodyPr>
          <a:lstStyle/>
          <a:p>
            <a:pPr marL="179705">
              <a:spcAft>
                <a:spcPts val="0"/>
              </a:spcAft>
              <a:tabLst>
                <a:tab pos="342900" algn="l"/>
              </a:tabLst>
            </a:pPr>
            <a:r>
              <a:rPr lang="ru-RU" sz="2000" b="1" dirty="0">
                <a:latin typeface="Arial" panose="020B0604020202020204" pitchFamily="34" charset="0"/>
                <a:ea typeface="Times New Roman" panose="02020603050405020304" pitchFamily="18" charset="0"/>
                <a:cs typeface="Arial" panose="020B0604020202020204" pitchFamily="34" charset="0"/>
              </a:rPr>
              <a:t>Аммиак				</a:t>
            </a:r>
          </a:p>
          <a:p>
            <a:pPr marL="179705">
              <a:spcAft>
                <a:spcPts val="0"/>
              </a:spcAft>
              <a:tabLst>
                <a:tab pos="342900" algn="l"/>
              </a:tabLst>
            </a:pPr>
            <a:r>
              <a:rPr lang="ru-RU" sz="2000" i="1" dirty="0">
                <a:solidFill>
                  <a:srgbClr val="336600"/>
                </a:solidFill>
                <a:latin typeface="Arial" panose="020B0604020202020204" pitchFamily="34" charset="0"/>
                <a:ea typeface="Times New Roman" panose="02020603050405020304" pitchFamily="18" charset="0"/>
                <a:cs typeface="Arial" panose="020B0604020202020204" pitchFamily="34" charset="0"/>
              </a:rPr>
              <a:t>	в том числе амортизационные отчисления	</a:t>
            </a:r>
          </a:p>
          <a:p>
            <a:pPr marL="179705">
              <a:spcAft>
                <a:spcPts val="0"/>
              </a:spcAft>
              <a:tabLst>
                <a:tab pos="342900" algn="l"/>
              </a:tabLst>
            </a:pPr>
            <a:r>
              <a:rPr lang="ru-RU" sz="2000" dirty="0">
                <a:latin typeface="Arial" panose="020B0604020202020204" pitchFamily="34" charset="0"/>
                <a:ea typeface="Times New Roman" panose="02020603050405020304" pitchFamily="18" charset="0"/>
                <a:cs typeface="Arial" panose="020B0604020202020204" pitchFamily="34" charset="0"/>
              </a:rPr>
              <a:t> </a:t>
            </a:r>
          </a:p>
          <a:p>
            <a:pPr marL="179705">
              <a:spcAft>
                <a:spcPts val="0"/>
              </a:spcAft>
              <a:tabLst>
                <a:tab pos="342900" algn="l"/>
              </a:tabLst>
            </a:pPr>
            <a:r>
              <a:rPr lang="ru-RU" sz="2000" b="1" dirty="0">
                <a:latin typeface="Arial" panose="020B0604020202020204" pitchFamily="34" charset="0"/>
                <a:ea typeface="Times New Roman" panose="02020603050405020304" pitchFamily="18" charset="0"/>
                <a:cs typeface="Arial" panose="020B0604020202020204" pitchFamily="34" charset="0"/>
              </a:rPr>
              <a:t>Карбамид</a:t>
            </a:r>
          </a:p>
          <a:p>
            <a:pPr marL="179705">
              <a:spcAft>
                <a:spcPts val="0"/>
              </a:spcAft>
              <a:tabLst>
                <a:tab pos="342900" algn="l"/>
              </a:tabLst>
            </a:pPr>
            <a:r>
              <a:rPr lang="ru-RU" sz="2000" i="1" dirty="0">
                <a:solidFill>
                  <a:srgbClr val="336600"/>
                </a:solidFill>
                <a:latin typeface="Arial" panose="020B0604020202020204" pitchFamily="34" charset="0"/>
                <a:ea typeface="Times New Roman" panose="02020603050405020304" pitchFamily="18" charset="0"/>
                <a:cs typeface="Arial" panose="020B0604020202020204" pitchFamily="34" charset="0"/>
              </a:rPr>
              <a:t>	в том числе амортизационные отчисления	</a:t>
            </a:r>
          </a:p>
          <a:p>
            <a:pPr marL="179705">
              <a:spcAft>
                <a:spcPts val="0"/>
              </a:spcAft>
              <a:tabLst>
                <a:tab pos="342900" algn="l"/>
              </a:tabLst>
            </a:pPr>
            <a:r>
              <a:rPr lang="ru-RU" sz="2000" b="1" dirty="0">
                <a:latin typeface="Arial" panose="020B0604020202020204" pitchFamily="34" charset="0"/>
                <a:ea typeface="Times New Roman" panose="02020603050405020304" pitchFamily="18" charset="0"/>
                <a:cs typeface="Arial" panose="020B0604020202020204" pitchFamily="34" charset="0"/>
              </a:rPr>
              <a:t> </a:t>
            </a:r>
            <a:endParaRPr lang="ru-RU" sz="2000" dirty="0">
              <a:latin typeface="Arial" panose="020B0604020202020204" pitchFamily="34" charset="0"/>
              <a:ea typeface="Times New Roman" panose="02020603050405020304" pitchFamily="18" charset="0"/>
              <a:cs typeface="Arial" panose="020B0604020202020204" pitchFamily="34" charset="0"/>
            </a:endParaRPr>
          </a:p>
          <a:p>
            <a:pPr marL="179705">
              <a:spcAft>
                <a:spcPts val="0"/>
              </a:spcAft>
              <a:tabLst>
                <a:tab pos="342900" algn="l"/>
              </a:tabLst>
            </a:pPr>
            <a:r>
              <a:rPr lang="ru-RU" sz="2000" b="1" dirty="0">
                <a:latin typeface="Arial" panose="020B0604020202020204" pitchFamily="34" charset="0"/>
                <a:ea typeface="Times New Roman" panose="02020603050405020304" pitchFamily="18" charset="0"/>
                <a:cs typeface="Arial" panose="020B0604020202020204" pitchFamily="34" charset="0"/>
              </a:rPr>
              <a:t>Аммиачная селитра (усредненная)	</a:t>
            </a:r>
          </a:p>
          <a:p>
            <a:pPr marL="179705">
              <a:spcAft>
                <a:spcPts val="0"/>
              </a:spcAft>
              <a:tabLst>
                <a:tab pos="342900" algn="l"/>
              </a:tabLst>
            </a:pPr>
            <a:r>
              <a:rPr lang="ru-RU" sz="2000" i="1" dirty="0">
                <a:solidFill>
                  <a:srgbClr val="336600"/>
                </a:solidFill>
                <a:latin typeface="Arial" panose="020B0604020202020204" pitchFamily="34" charset="0"/>
                <a:ea typeface="Times New Roman" panose="02020603050405020304" pitchFamily="18" charset="0"/>
                <a:cs typeface="Arial" panose="020B0604020202020204" pitchFamily="34" charset="0"/>
              </a:rPr>
              <a:t>	в том числе амортизационные отчисления	</a:t>
            </a:r>
          </a:p>
          <a:p>
            <a:pPr marL="179705">
              <a:spcAft>
                <a:spcPts val="0"/>
              </a:spcAft>
              <a:tabLst>
                <a:tab pos="342900" algn="l"/>
              </a:tabLst>
            </a:pPr>
            <a:r>
              <a:rPr lang="ru-RU" sz="2000" dirty="0">
                <a:latin typeface="Arial" panose="020B0604020202020204" pitchFamily="34" charset="0"/>
                <a:ea typeface="Times New Roman" panose="02020603050405020304" pitchFamily="18" charset="0"/>
                <a:cs typeface="Arial" panose="020B0604020202020204" pitchFamily="34" charset="0"/>
              </a:rPr>
              <a:t> </a:t>
            </a:r>
          </a:p>
          <a:p>
            <a:pPr marL="179705">
              <a:spcAft>
                <a:spcPts val="0"/>
              </a:spcAft>
              <a:tabLst>
                <a:tab pos="342900" algn="l"/>
              </a:tabLst>
            </a:pPr>
            <a:r>
              <a:rPr lang="ru-RU" sz="2000" b="1" dirty="0">
                <a:latin typeface="Arial" panose="020B0604020202020204" pitchFamily="34" charset="0"/>
                <a:ea typeface="Times New Roman" panose="02020603050405020304" pitchFamily="18" charset="0"/>
                <a:cs typeface="Arial" panose="020B0604020202020204" pitchFamily="34" charset="0"/>
              </a:rPr>
              <a:t>Азотная кислота (усредненная) 		</a:t>
            </a:r>
          </a:p>
          <a:p>
            <a:pPr marL="179705">
              <a:spcAft>
                <a:spcPts val="0"/>
              </a:spcAft>
              <a:tabLst>
                <a:tab pos="342900" algn="l"/>
              </a:tabLst>
            </a:pPr>
            <a:r>
              <a:rPr lang="ru-RU" sz="2000" i="1" dirty="0">
                <a:solidFill>
                  <a:srgbClr val="336600"/>
                </a:solidFill>
                <a:latin typeface="Arial" panose="020B0604020202020204" pitchFamily="34" charset="0"/>
                <a:ea typeface="Times New Roman" panose="02020603050405020304" pitchFamily="18" charset="0"/>
                <a:cs typeface="Arial" panose="020B0604020202020204" pitchFamily="34" charset="0"/>
              </a:rPr>
              <a:t>	в том числе амортизационные отчисления</a:t>
            </a:r>
            <a:r>
              <a:rPr lang="ru-RU" sz="1700" i="1" dirty="0">
                <a:solidFill>
                  <a:srgbClr val="336600"/>
                </a:solidFill>
                <a:latin typeface="Arial" panose="020B0604020202020204" pitchFamily="34" charset="0"/>
                <a:ea typeface="Times New Roman" panose="02020603050405020304" pitchFamily="18" charset="0"/>
                <a:cs typeface="Arial" panose="020B0604020202020204" pitchFamily="34" charset="0"/>
              </a:rPr>
              <a:t>	</a:t>
            </a:r>
          </a:p>
        </p:txBody>
      </p:sp>
      <p:sp>
        <p:nvSpPr>
          <p:cNvPr id="17" name="Прямоугольник 16"/>
          <p:cNvSpPr/>
          <p:nvPr/>
        </p:nvSpPr>
        <p:spPr>
          <a:xfrm>
            <a:off x="5436096" y="1528330"/>
            <a:ext cx="3520538" cy="4401205"/>
          </a:xfrm>
          <a:prstGeom prst="rect">
            <a:avLst/>
          </a:prstGeom>
        </p:spPr>
        <p:txBody>
          <a:bodyPr wrap="square">
            <a:spAutoFit/>
          </a:bodyPr>
          <a:lstStyle/>
          <a:p>
            <a:pPr marL="179705">
              <a:spcAft>
                <a:spcPts val="0"/>
              </a:spcAft>
              <a:tabLst>
                <a:tab pos="342900" algn="l"/>
              </a:tabLst>
            </a:pPr>
            <a:r>
              <a:rPr lang="ru-RU" sz="2000" b="1" dirty="0">
                <a:latin typeface="Arial" panose="020B0604020202020204" pitchFamily="34" charset="0"/>
                <a:ea typeface="Times New Roman" panose="02020603050405020304" pitchFamily="18" charset="0"/>
                <a:cs typeface="Arial" panose="020B0604020202020204" pitchFamily="34" charset="0"/>
              </a:rPr>
              <a:t>110,64 долл.</a:t>
            </a:r>
            <a:endParaRPr lang="ru-RU" sz="2000" dirty="0">
              <a:latin typeface="Arial" panose="020B0604020202020204" pitchFamily="34" charset="0"/>
              <a:ea typeface="Times New Roman" panose="02020603050405020304" pitchFamily="18" charset="0"/>
              <a:cs typeface="Arial" panose="020B0604020202020204" pitchFamily="34" charset="0"/>
            </a:endParaRPr>
          </a:p>
          <a:p>
            <a:pPr marL="179705">
              <a:spcAft>
                <a:spcPts val="0"/>
              </a:spcAft>
              <a:tabLst>
                <a:tab pos="342900" algn="l"/>
              </a:tabLst>
            </a:pPr>
            <a:r>
              <a:rPr lang="ru-RU" sz="2000" i="1" dirty="0">
                <a:solidFill>
                  <a:srgbClr val="336600"/>
                </a:solidFill>
                <a:latin typeface="Arial" panose="020B0604020202020204" pitchFamily="34" charset="0"/>
                <a:ea typeface="Times New Roman" panose="02020603050405020304" pitchFamily="18" charset="0"/>
                <a:cs typeface="Arial" panose="020B0604020202020204" pitchFamily="34" charset="0"/>
              </a:rPr>
              <a:t>14,59 долл. или 13,2%</a:t>
            </a:r>
          </a:p>
          <a:p>
            <a:pPr marL="179705">
              <a:spcAft>
                <a:spcPts val="0"/>
              </a:spcAft>
              <a:tabLst>
                <a:tab pos="342900" algn="l"/>
              </a:tabLst>
            </a:pPr>
            <a:r>
              <a:rPr lang="ru-RU" sz="2000" dirty="0">
                <a:latin typeface="Arial" panose="020B0604020202020204" pitchFamily="34" charset="0"/>
                <a:ea typeface="Times New Roman" panose="02020603050405020304" pitchFamily="18" charset="0"/>
                <a:cs typeface="Arial" panose="020B0604020202020204" pitchFamily="34" charset="0"/>
              </a:rPr>
              <a:t> </a:t>
            </a:r>
          </a:p>
          <a:p>
            <a:pPr marL="179705">
              <a:spcAft>
                <a:spcPts val="0"/>
              </a:spcAft>
              <a:tabLst>
                <a:tab pos="342900" algn="l"/>
              </a:tabLst>
            </a:pPr>
            <a:endParaRPr lang="ru-RU" sz="2000" b="1" dirty="0">
              <a:latin typeface="Arial" panose="020B0604020202020204" pitchFamily="34" charset="0"/>
              <a:ea typeface="Times New Roman" panose="02020603050405020304" pitchFamily="18" charset="0"/>
              <a:cs typeface="Arial" panose="020B0604020202020204" pitchFamily="34" charset="0"/>
            </a:endParaRPr>
          </a:p>
          <a:p>
            <a:pPr marL="179705">
              <a:spcAft>
                <a:spcPts val="0"/>
              </a:spcAft>
              <a:tabLst>
                <a:tab pos="342900" algn="l"/>
              </a:tabLst>
            </a:pPr>
            <a:r>
              <a:rPr lang="ru-RU" sz="2000" b="1" dirty="0">
                <a:latin typeface="Arial" panose="020B0604020202020204" pitchFamily="34" charset="0"/>
                <a:ea typeface="Times New Roman" panose="02020603050405020304" pitchFamily="18" charset="0"/>
                <a:cs typeface="Arial" panose="020B0604020202020204" pitchFamily="34" charset="0"/>
              </a:rPr>
              <a:t>116,3 долл.</a:t>
            </a:r>
            <a:endParaRPr lang="ru-RU" sz="2000" dirty="0">
              <a:latin typeface="Arial" panose="020B0604020202020204" pitchFamily="34" charset="0"/>
              <a:ea typeface="Times New Roman" panose="02020603050405020304" pitchFamily="18" charset="0"/>
              <a:cs typeface="Arial" panose="020B0604020202020204" pitchFamily="34" charset="0"/>
            </a:endParaRPr>
          </a:p>
          <a:p>
            <a:pPr marL="179705">
              <a:tabLst>
                <a:tab pos="342900" algn="l"/>
              </a:tabLst>
            </a:pPr>
            <a:r>
              <a:rPr lang="ru-RU" sz="2000" i="1" dirty="0">
                <a:solidFill>
                  <a:srgbClr val="336600"/>
                </a:solidFill>
                <a:latin typeface="Arial" panose="020B0604020202020204" pitchFamily="34" charset="0"/>
                <a:ea typeface="Times New Roman" panose="02020603050405020304" pitchFamily="18" charset="0"/>
                <a:cs typeface="Arial" panose="020B0604020202020204" pitchFamily="34" charset="0"/>
              </a:rPr>
              <a:t>11,79 долл. или  10,13%</a:t>
            </a:r>
          </a:p>
          <a:p>
            <a:pPr marL="179705">
              <a:spcAft>
                <a:spcPts val="0"/>
              </a:spcAft>
              <a:tabLst>
                <a:tab pos="342900" algn="l"/>
              </a:tabLst>
            </a:pPr>
            <a:r>
              <a:rPr lang="ru-RU" sz="2000" b="1" dirty="0">
                <a:latin typeface="Arial" panose="020B0604020202020204" pitchFamily="34" charset="0"/>
                <a:ea typeface="Times New Roman" panose="02020603050405020304" pitchFamily="18" charset="0"/>
                <a:cs typeface="Arial" panose="020B0604020202020204" pitchFamily="34" charset="0"/>
              </a:rPr>
              <a:t> </a:t>
            </a:r>
            <a:endParaRPr lang="ru-RU" sz="2000" dirty="0">
              <a:latin typeface="Arial" panose="020B0604020202020204" pitchFamily="34" charset="0"/>
              <a:ea typeface="Times New Roman" panose="02020603050405020304" pitchFamily="18" charset="0"/>
              <a:cs typeface="Arial" panose="020B0604020202020204" pitchFamily="34" charset="0"/>
            </a:endParaRPr>
          </a:p>
          <a:p>
            <a:pPr marL="179705">
              <a:spcAft>
                <a:spcPts val="0"/>
              </a:spcAft>
              <a:tabLst>
                <a:tab pos="342900" algn="l"/>
              </a:tabLst>
            </a:pPr>
            <a:endParaRPr lang="ru-RU" sz="2000" b="1" dirty="0">
              <a:latin typeface="Arial" panose="020B0604020202020204" pitchFamily="34" charset="0"/>
              <a:ea typeface="Times New Roman" panose="02020603050405020304" pitchFamily="18" charset="0"/>
              <a:cs typeface="Arial" panose="020B0604020202020204" pitchFamily="34" charset="0"/>
            </a:endParaRPr>
          </a:p>
          <a:p>
            <a:pPr marL="179705">
              <a:spcAft>
                <a:spcPts val="0"/>
              </a:spcAft>
              <a:tabLst>
                <a:tab pos="342900" algn="l"/>
              </a:tabLst>
            </a:pPr>
            <a:r>
              <a:rPr lang="ru-RU" sz="2000" b="1" dirty="0">
                <a:latin typeface="Arial" panose="020B0604020202020204" pitchFamily="34" charset="0"/>
                <a:ea typeface="Times New Roman" panose="02020603050405020304" pitchFamily="18" charset="0"/>
                <a:cs typeface="Arial" panose="020B0604020202020204" pitchFamily="34" charset="0"/>
              </a:rPr>
              <a:t>127,82 долл.</a:t>
            </a:r>
            <a:endParaRPr lang="ru-RU" sz="2000" dirty="0">
              <a:latin typeface="Arial" panose="020B0604020202020204" pitchFamily="34" charset="0"/>
              <a:ea typeface="Times New Roman" panose="02020603050405020304" pitchFamily="18" charset="0"/>
              <a:cs typeface="Arial" panose="020B0604020202020204" pitchFamily="34" charset="0"/>
            </a:endParaRPr>
          </a:p>
          <a:p>
            <a:pPr marL="179705">
              <a:spcAft>
                <a:spcPts val="0"/>
              </a:spcAft>
              <a:tabLst>
                <a:tab pos="342900" algn="l"/>
              </a:tabLst>
            </a:pPr>
            <a:r>
              <a:rPr lang="ru-RU" sz="2000" i="1" dirty="0">
                <a:solidFill>
                  <a:srgbClr val="336600"/>
                </a:solidFill>
                <a:latin typeface="Arial" panose="020B0604020202020204" pitchFamily="34" charset="0"/>
                <a:ea typeface="Times New Roman" panose="02020603050405020304" pitchFamily="18" charset="0"/>
                <a:cs typeface="Arial" panose="020B0604020202020204" pitchFamily="34" charset="0"/>
              </a:rPr>
              <a:t>8,12 долл. или 14,14%</a:t>
            </a:r>
          </a:p>
          <a:p>
            <a:pPr marL="179705">
              <a:spcAft>
                <a:spcPts val="0"/>
              </a:spcAft>
              <a:tabLst>
                <a:tab pos="342900" algn="l"/>
              </a:tabLst>
            </a:pPr>
            <a:r>
              <a:rPr lang="ru-RU" sz="2000" dirty="0">
                <a:latin typeface="Arial" panose="020B0604020202020204" pitchFamily="34" charset="0"/>
                <a:ea typeface="Times New Roman" panose="02020603050405020304" pitchFamily="18" charset="0"/>
                <a:cs typeface="Arial" panose="020B0604020202020204" pitchFamily="34" charset="0"/>
              </a:rPr>
              <a:t> </a:t>
            </a:r>
          </a:p>
          <a:p>
            <a:pPr marL="179705">
              <a:spcAft>
                <a:spcPts val="0"/>
              </a:spcAft>
              <a:tabLst>
                <a:tab pos="342900" algn="l"/>
              </a:tabLst>
            </a:pPr>
            <a:endParaRPr lang="ru-RU" sz="2000" b="1" dirty="0">
              <a:latin typeface="Arial" panose="020B0604020202020204" pitchFamily="34" charset="0"/>
              <a:ea typeface="Times New Roman" panose="02020603050405020304" pitchFamily="18" charset="0"/>
              <a:cs typeface="Arial" panose="020B0604020202020204" pitchFamily="34" charset="0"/>
            </a:endParaRPr>
          </a:p>
          <a:p>
            <a:pPr marL="179705">
              <a:spcAft>
                <a:spcPts val="0"/>
              </a:spcAft>
              <a:tabLst>
                <a:tab pos="342900" algn="l"/>
              </a:tabLst>
            </a:pPr>
            <a:r>
              <a:rPr lang="ru-RU" sz="2000" b="1" dirty="0">
                <a:latin typeface="Arial" panose="020B0604020202020204" pitchFamily="34" charset="0"/>
                <a:ea typeface="Times New Roman" panose="02020603050405020304" pitchFamily="18" charset="0"/>
                <a:cs typeface="Arial" panose="020B0604020202020204" pitchFamily="34" charset="0"/>
              </a:rPr>
              <a:t>56,49 долл.</a:t>
            </a:r>
            <a:endParaRPr lang="ru-RU" sz="2000" dirty="0">
              <a:latin typeface="Arial" panose="020B0604020202020204" pitchFamily="34" charset="0"/>
              <a:ea typeface="Times New Roman" panose="02020603050405020304" pitchFamily="18" charset="0"/>
              <a:cs typeface="Arial" panose="020B0604020202020204" pitchFamily="34" charset="0"/>
            </a:endParaRPr>
          </a:p>
          <a:p>
            <a:pPr marL="179705">
              <a:tabLst>
                <a:tab pos="342900" algn="l"/>
              </a:tabLst>
            </a:pPr>
            <a:r>
              <a:rPr lang="ru-RU" sz="2000" i="1" dirty="0">
                <a:solidFill>
                  <a:srgbClr val="336600"/>
                </a:solidFill>
                <a:latin typeface="Arial" panose="020B0604020202020204" pitchFamily="34" charset="0"/>
                <a:ea typeface="Times New Roman" panose="02020603050405020304" pitchFamily="18" charset="0"/>
                <a:cs typeface="Arial" panose="020B0604020202020204" pitchFamily="34" charset="0"/>
              </a:rPr>
              <a:t>10,02 долл. или 18,0%</a:t>
            </a:r>
          </a:p>
        </p:txBody>
      </p:sp>
    </p:spTree>
    <p:extLst>
      <p:ext uri="{BB962C8B-B14F-4D97-AF65-F5344CB8AC3E}">
        <p14:creationId xmlns:p14="http://schemas.microsoft.com/office/powerpoint/2010/main" val="87640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amond(i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flipV="1">
            <a:off x="-5038" y="3934795"/>
            <a:ext cx="9149036" cy="262059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flipV="1">
            <a:off x="0" y="1196749"/>
            <a:ext cx="9143998" cy="2738047"/>
          </a:xfrm>
          <a:prstGeom prst="rect">
            <a:avLst/>
          </a:prstGeom>
          <a:solidFill>
            <a:srgbClr val="EBF2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2" y="-2246"/>
            <a:ext cx="9143999" cy="16756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432" y="6555391"/>
            <a:ext cx="9143998" cy="11396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0" y="6669360"/>
            <a:ext cx="9143998" cy="188640"/>
          </a:xfrm>
          <a:prstGeom prst="rect">
            <a:avLst/>
          </a:prstGeom>
          <a:solidFill>
            <a:srgbClr val="2F6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 Box 11"/>
          <p:cNvSpPr txBox="1">
            <a:spLocks noChangeArrowheads="1"/>
          </p:cNvSpPr>
          <p:nvPr/>
        </p:nvSpPr>
        <p:spPr bwMode="auto">
          <a:xfrm>
            <a:off x="1403648" y="260648"/>
            <a:ext cx="67687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ru-RU" b="1" dirty="0">
                <a:solidFill>
                  <a:srgbClr val="336600"/>
                </a:solidFill>
                <a:latin typeface="Arial" pitchFamily="34" charset="0"/>
                <a:cs typeface="Arial" pitchFamily="34" charset="0"/>
              </a:rPr>
              <a:t>Показатели эффективности </a:t>
            </a:r>
            <a:br>
              <a:rPr lang="ru-RU" b="1" dirty="0">
                <a:solidFill>
                  <a:srgbClr val="336600"/>
                </a:solidFill>
                <a:latin typeface="Arial" pitchFamily="34" charset="0"/>
                <a:cs typeface="Arial" pitchFamily="34" charset="0"/>
              </a:rPr>
            </a:br>
            <a:r>
              <a:rPr lang="ru-RU" b="1" dirty="0">
                <a:solidFill>
                  <a:srgbClr val="336600"/>
                </a:solidFill>
                <a:latin typeface="Arial" pitchFamily="34" charset="0"/>
                <a:cs typeface="Arial" pitchFamily="34" charset="0"/>
              </a:rPr>
              <a:t>инвестиционного проекта</a:t>
            </a:r>
            <a:endParaRPr lang="ru-RU" altLang="ru-RU" b="1" dirty="0">
              <a:solidFill>
                <a:srgbClr val="336600"/>
              </a:solidFill>
              <a:latin typeface="Arial" pitchFamily="34" charset="0"/>
              <a:cs typeface="Arial" pitchFamily="34" charset="0"/>
            </a:endParaRPr>
          </a:p>
        </p:txBody>
      </p:sp>
      <p:sp>
        <p:nvSpPr>
          <p:cNvPr id="15" name="Прямоугольник 5"/>
          <p:cNvSpPr>
            <a:spLocks noChangeArrowheads="1"/>
          </p:cNvSpPr>
          <p:nvPr/>
        </p:nvSpPr>
        <p:spPr bwMode="auto">
          <a:xfrm>
            <a:off x="539552" y="938645"/>
            <a:ext cx="5616623" cy="276999"/>
          </a:xfrm>
          <a:prstGeom prst="rect">
            <a:avLst/>
          </a:prstGeom>
          <a:noFill/>
          <a:ln w="9525">
            <a:noFill/>
            <a:miter lim="800000"/>
            <a:headEnd/>
            <a:tailEnd/>
          </a:ln>
        </p:spPr>
        <p:txBody>
          <a:bodyPr wrap="square">
            <a:spAutoFit/>
          </a:bodyPr>
          <a:lstStyle/>
          <a:p>
            <a:pPr defTabSz="957263">
              <a:buClr>
                <a:schemeClr val="accent3">
                  <a:lumMod val="75000"/>
                </a:schemeClr>
              </a:buClr>
              <a:buSzPct val="200000"/>
              <a:defRPr/>
            </a:pPr>
            <a:endParaRPr lang="en-US" sz="1200" dirty="0">
              <a:latin typeface="Arial" pitchFamily="34" charset="0"/>
              <a:cs typeface="Arial" pitchFamily="34" charset="0"/>
            </a:endParaRPr>
          </a:p>
        </p:txBody>
      </p:sp>
      <p:pic>
        <p:nvPicPr>
          <p:cNvPr id="9" name="Объект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188640"/>
            <a:ext cx="641262" cy="639417"/>
          </a:xfrm>
          <a:prstGeom prst="rect">
            <a:avLst/>
          </a:prstGeom>
        </p:spPr>
      </p:pic>
      <p:graphicFrame>
        <p:nvGraphicFramePr>
          <p:cNvPr id="4" name="Таблица 3"/>
          <p:cNvGraphicFramePr>
            <a:graphicFrameLocks noGrp="1"/>
          </p:cNvGraphicFramePr>
          <p:nvPr>
            <p:extLst>
              <p:ext uri="{D42A27DB-BD31-4B8C-83A1-F6EECF244321}">
                <p14:modId xmlns:p14="http://schemas.microsoft.com/office/powerpoint/2010/main" val="686191679"/>
              </p:ext>
            </p:extLst>
          </p:nvPr>
        </p:nvGraphicFramePr>
        <p:xfrm>
          <a:off x="323527" y="1268761"/>
          <a:ext cx="8568953" cy="2448272"/>
        </p:xfrm>
        <a:graphic>
          <a:graphicData uri="http://schemas.openxmlformats.org/drawingml/2006/table">
            <a:tbl>
              <a:tblPr/>
              <a:tblGrid>
                <a:gridCol w="670883">
                  <a:extLst>
                    <a:ext uri="{9D8B030D-6E8A-4147-A177-3AD203B41FA5}">
                      <a16:colId xmlns:a16="http://schemas.microsoft.com/office/drawing/2014/main" val="20000"/>
                    </a:ext>
                  </a:extLst>
                </a:gridCol>
                <a:gridCol w="4873735">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728191">
                  <a:extLst>
                    <a:ext uri="{9D8B030D-6E8A-4147-A177-3AD203B41FA5}">
                      <a16:colId xmlns:a16="http://schemas.microsoft.com/office/drawing/2014/main" val="20003"/>
                    </a:ext>
                  </a:extLst>
                </a:gridCol>
              </a:tblGrid>
              <a:tr h="519363">
                <a:tc gridSpan="2">
                  <a:txBody>
                    <a:bodyPr/>
                    <a:lstStyle/>
                    <a:p>
                      <a:pPr algn="ctr"/>
                      <a:r>
                        <a:rPr lang="ru-RU" sz="1400" b="1" kern="1200" dirty="0">
                          <a:solidFill>
                            <a:schemeClr val="tx1"/>
                          </a:solidFill>
                          <a:effectLst/>
                          <a:latin typeface="Arial" panose="020B0604020202020204" pitchFamily="34" charset="0"/>
                          <a:ea typeface="+mn-ea"/>
                          <a:cs typeface="Arial" panose="020B0604020202020204" pitchFamily="34" charset="0"/>
                        </a:rPr>
                        <a:t>Наименование</a:t>
                      </a:r>
                      <a:endParaRPr lang="ru-RU" sz="14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spcAft>
                          <a:spcPts val="0"/>
                        </a:spcAft>
                      </a:pPr>
                      <a:endParaRPr lang="ru-RU"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spcAft>
                          <a:spcPts val="0"/>
                        </a:spcAft>
                        <a:tabLst>
                          <a:tab pos="3771900" algn="l"/>
                          <a:tab pos="3886200" algn="l"/>
                        </a:tabLst>
                      </a:pPr>
                      <a:r>
                        <a:rPr lang="ru-RU" sz="1400" b="1" kern="1200" dirty="0">
                          <a:solidFill>
                            <a:schemeClr val="tx1"/>
                          </a:solidFill>
                          <a:effectLst/>
                          <a:latin typeface="Arial" panose="020B0604020202020204" pitchFamily="34" charset="0"/>
                          <a:ea typeface="+mn-ea"/>
                          <a:cs typeface="Arial" panose="020B0604020202020204" pitchFamily="34" charset="0"/>
                        </a:rPr>
                        <a:t>Единица измерения</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spcAft>
                          <a:spcPts val="0"/>
                        </a:spcAft>
                        <a:tabLst>
                          <a:tab pos="3771900" algn="l"/>
                          <a:tab pos="3886200" algn="l"/>
                        </a:tabLst>
                      </a:pPr>
                      <a:r>
                        <a:rPr lang="ru-RU" sz="1400" b="1" kern="1200" dirty="0">
                          <a:solidFill>
                            <a:schemeClr val="tx1"/>
                          </a:solidFill>
                          <a:effectLst/>
                          <a:latin typeface="Arial" panose="020B0604020202020204" pitchFamily="34" charset="0"/>
                          <a:ea typeface="+mn-ea"/>
                          <a:cs typeface="Arial" panose="020B0604020202020204" pitchFamily="34" charset="0"/>
                        </a:rPr>
                        <a:t>Проект</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59146">
                <a:tc>
                  <a:txBody>
                    <a:bodyPr/>
                    <a:lstStyle/>
                    <a:p>
                      <a:pPr marL="0" algn="ctr" defTabSz="914400" rtl="0" eaLnBrk="1" latinLnBrk="0" hangingPunct="1">
                        <a:spcAft>
                          <a:spcPts val="0"/>
                        </a:spcAft>
                      </a:pPr>
                      <a:r>
                        <a:rPr lang="ru-RU"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84138" algn="l" defTabSz="914400" rtl="0" eaLnBrk="1" latinLnBrk="0" hangingPunct="1">
                        <a:spcAft>
                          <a:spcPts val="0"/>
                        </a:spcAft>
                      </a:pPr>
                      <a:r>
                        <a:rPr lang="ru-RU"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Чистый дисконтированный доход (NPV)</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spcAft>
                          <a:spcPts val="0"/>
                        </a:spcAft>
                      </a:pPr>
                      <a:r>
                        <a:rPr lang="ru-RU"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млн. долл.</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spcAft>
                          <a:spcPts val="0"/>
                        </a:spcAft>
                        <a:tabLst>
                          <a:tab pos="3771900" algn="l"/>
                          <a:tab pos="3886200" algn="l"/>
                        </a:tabLst>
                      </a:pPr>
                      <a:r>
                        <a:rPr lang="ru-RU"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54,5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59146">
                <a:tc>
                  <a:txBody>
                    <a:bodyPr/>
                    <a:lstStyle/>
                    <a:p>
                      <a:pPr marL="0" algn="ctr" defTabSz="914400" rtl="0" eaLnBrk="1" latinLnBrk="0" hangingPunct="1">
                        <a:spcAft>
                          <a:spcPts val="0"/>
                        </a:spcAft>
                      </a:pPr>
                      <a:r>
                        <a:rPr lang="ru-RU"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84138" algn="l" defTabSz="914400" rtl="0" eaLnBrk="1" latinLnBrk="0" hangingPunct="1">
                        <a:spcAft>
                          <a:spcPts val="0"/>
                        </a:spcAft>
                      </a:pPr>
                      <a:r>
                        <a:rPr lang="ru-RU"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Внутренняя норма рентабельности (IRR)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spcAft>
                          <a:spcPts val="0"/>
                        </a:spcAft>
                      </a:pPr>
                      <a:r>
                        <a:rPr lang="ru-RU"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spcAft>
                          <a:spcPts val="0"/>
                        </a:spcAft>
                        <a:tabLst>
                          <a:tab pos="3771900" algn="l"/>
                          <a:tab pos="3886200" algn="l"/>
                        </a:tabLst>
                      </a:pPr>
                      <a:r>
                        <a:rPr lang="ru-RU"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19,6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59146">
                <a:tc>
                  <a:txBody>
                    <a:bodyPr/>
                    <a:lstStyle/>
                    <a:p>
                      <a:pPr marL="0" algn="ctr" defTabSz="914400" rtl="0" eaLnBrk="1" latinLnBrk="0" hangingPunct="1">
                        <a:spcAft>
                          <a:spcPts val="0"/>
                        </a:spcAft>
                      </a:pPr>
                      <a:r>
                        <a:rPr lang="ru-RU"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84138" algn="l" defTabSz="914400" rtl="0" eaLnBrk="1" latinLnBrk="0" hangingPunct="1">
                        <a:spcAft>
                          <a:spcPts val="0"/>
                        </a:spcAft>
                      </a:pPr>
                      <a:r>
                        <a:rPr lang="ru-RU"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Индекс доходности (</a:t>
                      </a:r>
                      <a:r>
                        <a:rPr lang="en-US"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PI</a:t>
                      </a:r>
                      <a:r>
                        <a:rPr lang="ru-RU"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spcAft>
                          <a:spcPts val="0"/>
                        </a:spcAft>
                      </a:pPr>
                      <a:r>
                        <a:rPr lang="ru-RU"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spcAft>
                          <a:spcPts val="0"/>
                        </a:spcAft>
                        <a:tabLst>
                          <a:tab pos="3771900" algn="l"/>
                          <a:tab pos="3886200" algn="l"/>
                        </a:tabLst>
                      </a:pPr>
                      <a:r>
                        <a:rPr lang="ru-RU"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1,2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59146">
                <a:tc>
                  <a:txBody>
                    <a:bodyPr/>
                    <a:lstStyle/>
                    <a:p>
                      <a:pPr marL="0" algn="ctr" defTabSz="914400" rtl="0" eaLnBrk="1" latinLnBrk="0" hangingPunct="1">
                        <a:spcAft>
                          <a:spcPts val="0"/>
                        </a:spcAft>
                      </a:pPr>
                      <a:r>
                        <a:rPr lang="ru-RU"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84138" algn="l" defTabSz="914400" rtl="0" eaLnBrk="1" latinLnBrk="0" hangingPunct="1">
                        <a:spcAft>
                          <a:spcPts val="0"/>
                        </a:spcAft>
                      </a:pPr>
                      <a:r>
                        <a:rPr lang="ru-RU"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Коэффициент выгод/затрат (BCR)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spcAft>
                          <a:spcPts val="0"/>
                        </a:spcAft>
                      </a:pPr>
                      <a:r>
                        <a:rPr lang="ru-RU"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spcAft>
                          <a:spcPts val="0"/>
                        </a:spcAft>
                        <a:tabLst>
                          <a:tab pos="3771900" algn="l"/>
                          <a:tab pos="3886200" algn="l"/>
                        </a:tabLst>
                      </a:pPr>
                      <a:r>
                        <a:rPr lang="ru-RU"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1,3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92325">
                <a:tc>
                  <a:txBody>
                    <a:bodyPr/>
                    <a:lstStyle/>
                    <a:p>
                      <a:pPr marL="0" algn="ctr" defTabSz="914400" rtl="0" eaLnBrk="1" latinLnBrk="0" hangingPunct="1">
                        <a:spcAft>
                          <a:spcPts val="0"/>
                        </a:spcAft>
                      </a:pPr>
                      <a:r>
                        <a:rPr lang="ru-RU"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4138" indent="0" algn="l" defTabSz="914400" rtl="0" eaLnBrk="1" latinLnBrk="0" hangingPunct="1">
                        <a:spcAft>
                          <a:spcPts val="0"/>
                        </a:spcAft>
                      </a:pPr>
                      <a:r>
                        <a:rPr lang="ru-RU"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Срок окупаемости капитальных вложений (</a:t>
                      </a:r>
                      <a:r>
                        <a:rPr lang="en-US"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PB</a:t>
                      </a:r>
                      <a:r>
                        <a:rPr lang="ru-RU"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 с учетом инвестиционного периода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spcAft>
                          <a:spcPts val="0"/>
                        </a:spcAft>
                      </a:pPr>
                      <a:r>
                        <a:rPr lang="ru-RU"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лет</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spcAft>
                          <a:spcPts val="0"/>
                        </a:spcAft>
                        <a:tabLst>
                          <a:tab pos="3771900" algn="l"/>
                          <a:tab pos="3886200" algn="l"/>
                        </a:tabLst>
                      </a:pPr>
                      <a:r>
                        <a:rPr lang="ru-RU"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8,9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2529096499"/>
              </p:ext>
            </p:extLst>
          </p:nvPr>
        </p:nvGraphicFramePr>
        <p:xfrm>
          <a:off x="323528" y="4648578"/>
          <a:ext cx="8568953" cy="1732750"/>
        </p:xfrm>
        <a:graphic>
          <a:graphicData uri="http://schemas.openxmlformats.org/drawingml/2006/table">
            <a:tbl>
              <a:tblPr/>
              <a:tblGrid>
                <a:gridCol w="670883">
                  <a:extLst>
                    <a:ext uri="{9D8B030D-6E8A-4147-A177-3AD203B41FA5}">
                      <a16:colId xmlns:a16="http://schemas.microsoft.com/office/drawing/2014/main" val="20000"/>
                    </a:ext>
                  </a:extLst>
                </a:gridCol>
                <a:gridCol w="4873735">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728191">
                  <a:extLst>
                    <a:ext uri="{9D8B030D-6E8A-4147-A177-3AD203B41FA5}">
                      <a16:colId xmlns:a16="http://schemas.microsoft.com/office/drawing/2014/main" val="20003"/>
                    </a:ext>
                  </a:extLst>
                </a:gridCol>
              </a:tblGrid>
              <a:tr h="378695">
                <a:tc>
                  <a:txBody>
                    <a:bodyPr/>
                    <a:lstStyle/>
                    <a:p>
                      <a:pPr marL="0" algn="ctr" defTabSz="914400" rtl="0" eaLnBrk="1" latinLnBrk="0" hangingPunct="1">
                        <a:spcAft>
                          <a:spcPts val="0"/>
                        </a:spcAft>
                      </a:pPr>
                      <a:r>
                        <a:rPr lang="ru-RU"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84138" algn="l" defTabSz="914400" rtl="0" eaLnBrk="1" latinLnBrk="0" hangingPunct="1">
                        <a:spcAft>
                          <a:spcPts val="0"/>
                        </a:spcAft>
                        <a:tabLst>
                          <a:tab pos="3771900" algn="l"/>
                          <a:tab pos="3886200" algn="l"/>
                        </a:tabLst>
                      </a:pPr>
                      <a:r>
                        <a:rPr lang="ru-RU"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Прирост денежного потока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spcAft>
                          <a:spcPts val="0"/>
                        </a:spcAft>
                        <a:tabLst>
                          <a:tab pos="3771900" algn="l"/>
                          <a:tab pos="3886200" algn="l"/>
                        </a:tabLst>
                      </a:pPr>
                      <a:r>
                        <a:rPr lang="ru-RU" sz="1600" b="0" kern="1200">
                          <a:solidFill>
                            <a:srgbClr val="336600"/>
                          </a:solidFill>
                          <a:effectLst/>
                          <a:latin typeface="Arial" panose="020B0604020202020204" pitchFamily="34" charset="0"/>
                          <a:ea typeface="Times New Roman" panose="02020603050405020304" pitchFamily="18" charset="0"/>
                          <a:cs typeface="Arial" panose="020B0604020202020204" pitchFamily="34" charset="0"/>
                        </a:rPr>
                        <a:t>млн. долл.</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spcAft>
                          <a:spcPts val="0"/>
                        </a:spcAft>
                        <a:tabLst>
                          <a:tab pos="3771900" algn="l"/>
                          <a:tab pos="3886200" algn="l"/>
                        </a:tabLst>
                      </a:pPr>
                      <a:r>
                        <a:rPr lang="ru-RU"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1 290,7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63613">
                <a:tc>
                  <a:txBody>
                    <a:bodyPr/>
                    <a:lstStyle/>
                    <a:p>
                      <a:pPr marL="0" algn="ctr" defTabSz="914400" rtl="0" eaLnBrk="1" latinLnBrk="0" hangingPunct="1">
                        <a:spcAft>
                          <a:spcPts val="0"/>
                        </a:spcAft>
                      </a:pPr>
                      <a:r>
                        <a:rPr lang="ru-RU"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4138" indent="0" algn="l" defTabSz="914400" rtl="0" eaLnBrk="1" latinLnBrk="0" hangingPunct="1">
                        <a:spcAft>
                          <a:spcPts val="0"/>
                        </a:spcAft>
                        <a:tabLst>
                          <a:tab pos="3771900" algn="l"/>
                          <a:tab pos="3886200" algn="l"/>
                        </a:tabLst>
                      </a:pPr>
                      <a:r>
                        <a:rPr lang="ru-RU"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Прирост чистого дисконтированного дохода (</a:t>
                      </a:r>
                      <a:r>
                        <a:rPr lang="en-US"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F</a:t>
                      </a:r>
                      <a:r>
                        <a:rPr lang="ru-RU"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NPV)</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spcAft>
                          <a:spcPts val="0"/>
                        </a:spcAft>
                        <a:tabLst>
                          <a:tab pos="3771900" algn="l"/>
                          <a:tab pos="3886200" algn="l"/>
                        </a:tabLst>
                      </a:pPr>
                      <a:r>
                        <a:rPr lang="ru-RU" sz="1600" b="0" kern="1200">
                          <a:solidFill>
                            <a:srgbClr val="336600"/>
                          </a:solidFill>
                          <a:effectLst/>
                          <a:latin typeface="Arial" panose="020B0604020202020204" pitchFamily="34" charset="0"/>
                          <a:ea typeface="Times New Roman" panose="02020603050405020304" pitchFamily="18" charset="0"/>
                          <a:cs typeface="Arial" panose="020B0604020202020204" pitchFamily="34" charset="0"/>
                        </a:rPr>
                        <a:t>млн. долл.</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spcAft>
                          <a:spcPts val="0"/>
                        </a:spcAft>
                        <a:tabLst>
                          <a:tab pos="3771900" algn="l"/>
                          <a:tab pos="3886200" algn="l"/>
                        </a:tabLst>
                      </a:pPr>
                      <a:r>
                        <a:rPr lang="ru-RU"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18,3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8695">
                <a:tc>
                  <a:txBody>
                    <a:bodyPr/>
                    <a:lstStyle/>
                    <a:p>
                      <a:pPr marL="0" algn="ctr" defTabSz="914400" rtl="0" eaLnBrk="1" latinLnBrk="0" hangingPunct="1">
                        <a:spcAft>
                          <a:spcPts val="0"/>
                        </a:spcAft>
                      </a:pPr>
                      <a:r>
                        <a:rPr lang="ru-RU"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84138" algn="l" defTabSz="914400" rtl="0" eaLnBrk="1" latinLnBrk="0" hangingPunct="1">
                        <a:spcAft>
                          <a:spcPts val="0"/>
                        </a:spcAft>
                        <a:tabLst>
                          <a:tab pos="3771900" algn="l"/>
                          <a:tab pos="3886200" algn="l"/>
                        </a:tabLst>
                      </a:pPr>
                      <a:r>
                        <a:rPr lang="ru-RU"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Внутренняя норма рентабельности (</a:t>
                      </a:r>
                      <a:r>
                        <a:rPr lang="en-US"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F</a:t>
                      </a:r>
                      <a:r>
                        <a:rPr lang="ru-RU"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IRR)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spcAft>
                          <a:spcPts val="0"/>
                        </a:spcAft>
                        <a:tabLst>
                          <a:tab pos="3771900" algn="l"/>
                          <a:tab pos="3886200" algn="l"/>
                        </a:tabLst>
                      </a:pPr>
                      <a:r>
                        <a:rPr lang="ru-RU" sz="1600" b="0" kern="1200">
                          <a:solidFill>
                            <a:srgbClr val="336600"/>
                          </a:solidFill>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spcAft>
                          <a:spcPts val="0"/>
                        </a:spcAft>
                        <a:tabLst>
                          <a:tab pos="3771900" algn="l"/>
                          <a:tab pos="3886200" algn="l"/>
                        </a:tabLst>
                      </a:pPr>
                      <a:r>
                        <a:rPr lang="ru-RU"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17,4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63613">
                <a:tc>
                  <a:txBody>
                    <a:bodyPr/>
                    <a:lstStyle/>
                    <a:p>
                      <a:pPr marL="0" algn="ctr" defTabSz="914400" rtl="0" eaLnBrk="1" latinLnBrk="0" hangingPunct="1">
                        <a:spcAft>
                          <a:spcPts val="0"/>
                        </a:spcAft>
                      </a:pPr>
                      <a:r>
                        <a:rPr lang="ru-RU"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4138" indent="0" algn="l" defTabSz="914400" rtl="0" eaLnBrk="1" latinLnBrk="0" hangingPunct="1">
                        <a:spcAft>
                          <a:spcPts val="0"/>
                        </a:spcAft>
                        <a:tabLst>
                          <a:tab pos="3771900" algn="l"/>
                          <a:tab pos="3886200" algn="l"/>
                        </a:tabLst>
                      </a:pPr>
                      <a:r>
                        <a:rPr lang="ru-RU"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Срок окупаемости капитальных вложений (</a:t>
                      </a:r>
                      <a:r>
                        <a:rPr lang="en-US"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PB</a:t>
                      </a:r>
                      <a:r>
                        <a:rPr lang="ru-RU"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 с учетом инвестиционного периода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spcAft>
                          <a:spcPts val="0"/>
                        </a:spcAft>
                        <a:tabLst>
                          <a:tab pos="3771900" algn="l"/>
                          <a:tab pos="3886200" algn="l"/>
                        </a:tabLst>
                      </a:pPr>
                      <a:r>
                        <a:rPr lang="ru-RU"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лет</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spcAft>
                          <a:spcPts val="0"/>
                        </a:spcAft>
                        <a:tabLst>
                          <a:tab pos="3771900" algn="l"/>
                          <a:tab pos="3886200" algn="l"/>
                        </a:tabLst>
                      </a:pPr>
                      <a:r>
                        <a:rPr lang="ru-RU" sz="1600" b="0" kern="1200" dirty="0">
                          <a:solidFill>
                            <a:srgbClr val="336600"/>
                          </a:solidFill>
                          <a:effectLst/>
                          <a:latin typeface="Arial" panose="020B0604020202020204" pitchFamily="34" charset="0"/>
                          <a:ea typeface="Times New Roman" panose="02020603050405020304" pitchFamily="18" charset="0"/>
                          <a:cs typeface="Arial" panose="020B0604020202020204" pitchFamily="34" charset="0"/>
                        </a:rPr>
                        <a:t>9,3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11" name="Прямоугольник 10"/>
          <p:cNvSpPr>
            <a:spLocks noChangeArrowheads="1"/>
          </p:cNvSpPr>
          <p:nvPr/>
        </p:nvSpPr>
        <p:spPr bwMode="auto">
          <a:xfrm>
            <a:off x="294334" y="3934797"/>
            <a:ext cx="85981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b="1" dirty="0"/>
              <a:t>Расчет эффективности инвестиций по приросту денежного потока, получаемых с реализацией проекта и без его реализации показывает следующие результаты:</a:t>
            </a:r>
          </a:p>
        </p:txBody>
      </p:sp>
    </p:spTree>
    <p:extLst>
      <p:ext uri="{BB962C8B-B14F-4D97-AF65-F5344CB8AC3E}">
        <p14:creationId xmlns:p14="http://schemas.microsoft.com/office/powerpoint/2010/main" val="40704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flipV="1">
            <a:off x="1" y="1382932"/>
            <a:ext cx="340940" cy="1755023"/>
          </a:xfrm>
          <a:prstGeom prst="rect">
            <a:avLst/>
          </a:prstGeom>
          <a:solidFill>
            <a:srgbClr val="EBF2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0" y="4149080"/>
            <a:ext cx="340940" cy="160326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a:p>
        </p:txBody>
      </p:sp>
      <p:sp>
        <p:nvSpPr>
          <p:cNvPr id="9" name="Прямоугольник 8"/>
          <p:cNvSpPr/>
          <p:nvPr/>
        </p:nvSpPr>
        <p:spPr>
          <a:xfrm flipV="1">
            <a:off x="0" y="2780926"/>
            <a:ext cx="332138" cy="143858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2" y="-2246"/>
            <a:ext cx="9143999" cy="16756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6"/>
          <p:cNvSpPr>
            <a:spLocks noChangeArrowheads="1"/>
          </p:cNvSpPr>
          <p:nvPr/>
        </p:nvSpPr>
        <p:spPr bwMode="auto">
          <a:xfrm>
            <a:off x="323528" y="2517775"/>
            <a:ext cx="102965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42913" lvl="3" indent="-442913" defTabSz="957263"/>
            <a:r>
              <a:rPr lang="ru-RU" altLang="ru-RU" sz="1400" b="1" dirty="0">
                <a:latin typeface="Arial" pitchFamily="34" charset="0"/>
                <a:cs typeface="Arial" pitchFamily="34" charset="0"/>
              </a:rPr>
              <a:t>  </a:t>
            </a:r>
            <a:endParaRPr lang="ru-RU" altLang="ru-RU" sz="1200" dirty="0">
              <a:latin typeface="Arial" pitchFamily="34" charset="0"/>
              <a:cs typeface="Arial" pitchFamily="34" charset="0"/>
            </a:endParaRPr>
          </a:p>
        </p:txBody>
      </p:sp>
      <p:sp>
        <p:nvSpPr>
          <p:cNvPr id="19" name="Прямоугольник 18"/>
          <p:cNvSpPr/>
          <p:nvPr/>
        </p:nvSpPr>
        <p:spPr>
          <a:xfrm>
            <a:off x="432" y="6400302"/>
            <a:ext cx="9143998" cy="23901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0" y="6639312"/>
            <a:ext cx="9143998" cy="218687"/>
          </a:xfrm>
          <a:prstGeom prst="rect">
            <a:avLst/>
          </a:prstGeom>
          <a:solidFill>
            <a:srgbClr val="2F6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rot="16200000">
            <a:off x="-439815" y="5867596"/>
            <a:ext cx="1211529" cy="33189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Объект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6260" y="633693"/>
            <a:ext cx="2153430" cy="2147234"/>
          </a:xfrm>
          <a:prstGeom prst="rect">
            <a:avLst/>
          </a:prstGeom>
        </p:spPr>
      </p:pic>
      <p:sp>
        <p:nvSpPr>
          <p:cNvPr id="2" name="Прямоугольник 1"/>
          <p:cNvSpPr/>
          <p:nvPr/>
        </p:nvSpPr>
        <p:spPr>
          <a:xfrm>
            <a:off x="331898" y="2852936"/>
            <a:ext cx="8488573" cy="1754326"/>
          </a:xfrm>
          <a:prstGeom prst="rect">
            <a:avLst/>
          </a:prstGeom>
        </p:spPr>
        <p:txBody>
          <a:bodyPr wrap="square">
            <a:spAutoFit/>
          </a:bodyPr>
          <a:lstStyle/>
          <a:p>
            <a:pPr algn="ctr" defTabSz="457200">
              <a:spcBef>
                <a:spcPct val="0"/>
              </a:spcBef>
            </a:pPr>
            <a:r>
              <a:rPr lang="ru-RU" sz="5400" b="1" dirty="0">
                <a:solidFill>
                  <a:srgbClr val="006600"/>
                </a:solidFill>
              </a:rPr>
              <a:t>БЛАГОДАРИМ </a:t>
            </a:r>
          </a:p>
          <a:p>
            <a:pPr algn="ctr" defTabSz="457200">
              <a:spcBef>
                <a:spcPct val="0"/>
              </a:spcBef>
            </a:pPr>
            <a:r>
              <a:rPr lang="ru-RU" sz="5400" b="1" dirty="0">
                <a:solidFill>
                  <a:srgbClr val="006600"/>
                </a:solidFill>
              </a:rPr>
              <a:t>ЗА ВНИМАНИЕ!</a:t>
            </a:r>
            <a:endParaRPr lang="ru-RU" sz="5400" i="1" dirty="0">
              <a:solidFill>
                <a:srgbClr val="006600"/>
              </a:solidFill>
              <a:latin typeface="Arial" panose="020B0604020202020204" pitchFamily="34" charset="0"/>
              <a:ea typeface="Times New Roman" panose="02020603050405020304" pitchFamily="18" charset="0"/>
              <a:cs typeface="Arial" panose="020B0604020202020204" pitchFamily="34" charset="0"/>
            </a:endParaRPr>
          </a:p>
        </p:txBody>
      </p:sp>
      <p:sp>
        <p:nvSpPr>
          <p:cNvPr id="14" name="Прямоугольник 13"/>
          <p:cNvSpPr/>
          <p:nvPr/>
        </p:nvSpPr>
        <p:spPr>
          <a:xfrm flipV="1">
            <a:off x="8817616" y="1382932"/>
            <a:ext cx="323335" cy="1431330"/>
          </a:xfrm>
          <a:prstGeom prst="rect">
            <a:avLst/>
          </a:prstGeom>
          <a:solidFill>
            <a:srgbClr val="EBF2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8817856" y="4072353"/>
            <a:ext cx="323095" cy="154773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a:p>
        </p:txBody>
      </p:sp>
      <p:sp>
        <p:nvSpPr>
          <p:cNvPr id="21" name="Прямоугольник 20"/>
          <p:cNvSpPr/>
          <p:nvPr/>
        </p:nvSpPr>
        <p:spPr>
          <a:xfrm flipV="1">
            <a:off x="8817616" y="2704201"/>
            <a:ext cx="323335" cy="138876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rot="16200000">
            <a:off x="8394619" y="5774292"/>
            <a:ext cx="1169570" cy="32309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349747" y="5570656"/>
            <a:ext cx="8459067" cy="738664"/>
          </a:xfrm>
          <a:prstGeom prst="rect">
            <a:avLst/>
          </a:prstGeom>
        </p:spPr>
        <p:txBody>
          <a:bodyPr wrap="square">
            <a:spAutoFit/>
          </a:bodyPr>
          <a:lstStyle/>
          <a:p>
            <a:pPr algn="ctr"/>
            <a:r>
              <a:rPr lang="ru-RU" sz="1400" dirty="0">
                <a:solidFill>
                  <a:srgbClr val="006600"/>
                </a:solidFill>
                <a:cs typeface="Times New Roman" pitchFamily="18" charset="0"/>
              </a:rPr>
              <a:t>АО «</a:t>
            </a:r>
            <a:r>
              <a:rPr lang="en-US" sz="1400" dirty="0" err="1">
                <a:solidFill>
                  <a:srgbClr val="006600"/>
                </a:solidFill>
                <a:cs typeface="Times New Roman" pitchFamily="18" charset="0"/>
              </a:rPr>
              <a:t>Farg‘onaazot</a:t>
            </a:r>
            <a:r>
              <a:rPr lang="ru-RU" sz="1400" dirty="0">
                <a:solidFill>
                  <a:srgbClr val="006600"/>
                </a:solidFill>
                <a:cs typeface="Times New Roman" pitchFamily="18" charset="0"/>
              </a:rPr>
              <a:t>»</a:t>
            </a:r>
            <a:br>
              <a:rPr lang="en-US" sz="1400" dirty="0">
                <a:solidFill>
                  <a:srgbClr val="006600"/>
                </a:solidFill>
                <a:cs typeface="Times New Roman" pitchFamily="18" charset="0"/>
              </a:rPr>
            </a:br>
            <a:r>
              <a:rPr lang="en-US" sz="1400" dirty="0">
                <a:solidFill>
                  <a:srgbClr val="006600"/>
                </a:solidFill>
                <a:cs typeface="Times New Roman" pitchFamily="18" charset="0"/>
              </a:rPr>
              <a:t>150108</a:t>
            </a:r>
            <a:r>
              <a:rPr lang="ru-RU" sz="1400" dirty="0">
                <a:solidFill>
                  <a:srgbClr val="006600"/>
                </a:solidFill>
                <a:cs typeface="Times New Roman" pitchFamily="18" charset="0"/>
              </a:rPr>
              <a:t>, ул. </a:t>
            </a:r>
            <a:r>
              <a:rPr lang="ru-RU" sz="1400" dirty="0" err="1">
                <a:solidFill>
                  <a:srgbClr val="006600"/>
                </a:solidFill>
                <a:cs typeface="Times New Roman" pitchFamily="18" charset="0"/>
              </a:rPr>
              <a:t>Саноат</a:t>
            </a:r>
            <a:r>
              <a:rPr lang="ru-RU" sz="1400" dirty="0">
                <a:solidFill>
                  <a:srgbClr val="006600"/>
                </a:solidFill>
                <a:cs typeface="Times New Roman" pitchFamily="18" charset="0"/>
              </a:rPr>
              <a:t> 222, Фергана, Узбекистан</a:t>
            </a:r>
            <a:br>
              <a:rPr lang="ru-RU" sz="1400" dirty="0">
                <a:solidFill>
                  <a:srgbClr val="006600"/>
                </a:solidFill>
                <a:cs typeface="Times New Roman" pitchFamily="18" charset="0"/>
              </a:rPr>
            </a:br>
            <a:r>
              <a:rPr lang="ru-RU" sz="1400" dirty="0">
                <a:solidFill>
                  <a:srgbClr val="006600"/>
                </a:solidFill>
                <a:cs typeface="Times New Roman" pitchFamily="18" charset="0"/>
              </a:rPr>
              <a:t>Тел.: +998 73 242 59 95</a:t>
            </a:r>
            <a:endParaRPr lang="ru-RU" sz="1400" dirty="0">
              <a:solidFill>
                <a:srgbClr val="006600"/>
              </a:solidFill>
            </a:endParaRPr>
          </a:p>
        </p:txBody>
      </p:sp>
    </p:spTree>
    <p:extLst>
      <p:ext uri="{BB962C8B-B14F-4D97-AF65-F5344CB8AC3E}">
        <p14:creationId xmlns:p14="http://schemas.microsoft.com/office/powerpoint/2010/main" val="1712924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рямоугольник 19"/>
          <p:cNvSpPr/>
          <p:nvPr/>
        </p:nvSpPr>
        <p:spPr>
          <a:xfrm flipV="1">
            <a:off x="-5" y="2905421"/>
            <a:ext cx="9144003" cy="269847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flipV="1">
            <a:off x="0" y="1465149"/>
            <a:ext cx="9144003" cy="1451138"/>
          </a:xfrm>
          <a:prstGeom prst="rect">
            <a:avLst/>
          </a:prstGeom>
          <a:solidFill>
            <a:srgbClr val="EBF2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 y="5603900"/>
            <a:ext cx="9143997" cy="94096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a:p>
        </p:txBody>
      </p:sp>
      <p:sp>
        <p:nvSpPr>
          <p:cNvPr id="10" name="Прямоугольник 9"/>
          <p:cNvSpPr/>
          <p:nvPr/>
        </p:nvSpPr>
        <p:spPr>
          <a:xfrm>
            <a:off x="2" y="-2246"/>
            <a:ext cx="9143999" cy="16756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3" y="6544867"/>
            <a:ext cx="9143998" cy="19650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0" y="6669471"/>
            <a:ext cx="9143998" cy="215913"/>
          </a:xfrm>
          <a:prstGeom prst="rect">
            <a:avLst/>
          </a:prstGeom>
          <a:solidFill>
            <a:srgbClr val="2F6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0" y="241484"/>
            <a:ext cx="9143998" cy="523220"/>
          </a:xfrm>
          <a:prstGeom prst="rect">
            <a:avLst/>
          </a:prstGeom>
        </p:spPr>
        <p:txBody>
          <a:bodyPr wrap="square">
            <a:spAutoFit/>
          </a:bodyPr>
          <a:lstStyle/>
          <a:p>
            <a:pPr algn="ctr" eaLnBrk="0" hangingPunct="0">
              <a:spcBef>
                <a:spcPct val="50000"/>
              </a:spcBef>
            </a:pPr>
            <a:r>
              <a:rPr lang="en-US" sz="2800" b="1" dirty="0">
                <a:solidFill>
                  <a:srgbClr val="336600"/>
                </a:solidFill>
                <a:latin typeface="Arial" pitchFamily="34" charset="0"/>
                <a:cs typeface="Arial" pitchFamily="34" charset="0"/>
              </a:rPr>
              <a:t>GENERAL INFORMATION</a:t>
            </a:r>
            <a:endParaRPr lang="ru-RU" sz="2800" b="1" dirty="0">
              <a:solidFill>
                <a:srgbClr val="336600"/>
              </a:solidFill>
              <a:latin typeface="Arial" pitchFamily="34" charset="0"/>
              <a:cs typeface="Arial" pitchFamily="34" charset="0"/>
            </a:endParaRPr>
          </a:p>
        </p:txBody>
      </p:sp>
      <p:sp>
        <p:nvSpPr>
          <p:cNvPr id="14" name="Прямоугольник 13"/>
          <p:cNvSpPr/>
          <p:nvPr/>
        </p:nvSpPr>
        <p:spPr>
          <a:xfrm>
            <a:off x="323528" y="817191"/>
            <a:ext cx="8568952" cy="5449697"/>
          </a:xfrm>
          <a:prstGeom prst="rect">
            <a:avLst/>
          </a:prstGeom>
        </p:spPr>
        <p:txBody>
          <a:bodyPr wrap="square">
            <a:spAutoFit/>
          </a:bodyPr>
          <a:lstStyle/>
          <a:p>
            <a:pPr marL="285750" indent="-285750" algn="just">
              <a:spcBef>
                <a:spcPts val="600"/>
              </a:spcBef>
              <a:spcAft>
                <a:spcPts val="600"/>
              </a:spcAft>
              <a:buClr>
                <a:schemeClr val="accent3">
                  <a:lumMod val="75000"/>
                </a:schemeClr>
              </a:buClr>
              <a:buSzPct val="200000"/>
              <a:buFont typeface="Arial" pitchFamily="34" charset="0"/>
              <a:buChar char="•"/>
            </a:pPr>
            <a:r>
              <a:rPr lang="en-US" sz="1750" dirty="0">
                <a:latin typeface="Arial" pitchFamily="34" charset="0"/>
                <a:cs typeface="Arial" pitchFamily="34" charset="0"/>
              </a:rPr>
              <a:t>The name of the project is – “Modernization of the production of ammonia, urea, ammonium nitrate, as well as the expansion of non-concentrated nitric acid production”</a:t>
            </a:r>
            <a:endParaRPr lang="ru-RU" sz="1750" dirty="0">
              <a:latin typeface="Arial" pitchFamily="34" charset="0"/>
              <a:cs typeface="Arial" pitchFamily="34" charset="0"/>
            </a:endParaRPr>
          </a:p>
          <a:p>
            <a:pPr marL="285750" indent="-285750" algn="just">
              <a:lnSpc>
                <a:spcPct val="130000"/>
              </a:lnSpc>
              <a:spcBef>
                <a:spcPts val="600"/>
              </a:spcBef>
              <a:spcAft>
                <a:spcPts val="600"/>
              </a:spcAft>
              <a:buClr>
                <a:schemeClr val="accent3">
                  <a:lumMod val="75000"/>
                </a:schemeClr>
              </a:buClr>
              <a:buSzPct val="200000"/>
              <a:buFont typeface="Arial" pitchFamily="34" charset="0"/>
              <a:buChar char="•"/>
            </a:pPr>
            <a:r>
              <a:rPr lang="en-US" sz="1750" dirty="0">
                <a:latin typeface="Arial" pitchFamily="34" charset="0"/>
                <a:cs typeface="Arial" pitchFamily="34" charset="0"/>
              </a:rPr>
              <a:t>The name of Initiator</a:t>
            </a:r>
            <a:r>
              <a:rPr lang="ru-RU" sz="1750" dirty="0"/>
              <a:t>– </a:t>
            </a:r>
            <a:r>
              <a:rPr lang="ru-RU" sz="1750" dirty="0">
                <a:latin typeface="Arial" pitchFamily="34" charset="0"/>
                <a:cs typeface="Arial" pitchFamily="34" charset="0"/>
              </a:rPr>
              <a:t>«</a:t>
            </a:r>
            <a:r>
              <a:rPr lang="en-US" sz="1750" dirty="0" err="1">
                <a:latin typeface="Arial" pitchFamily="34" charset="0"/>
                <a:cs typeface="Arial" pitchFamily="34" charset="0"/>
              </a:rPr>
              <a:t>Farg</a:t>
            </a:r>
            <a:r>
              <a:rPr lang="ru-RU" sz="1750" dirty="0">
                <a:latin typeface="Arial" pitchFamily="34" charset="0"/>
                <a:cs typeface="Arial" pitchFamily="34" charset="0"/>
              </a:rPr>
              <a:t>'</a:t>
            </a:r>
            <a:r>
              <a:rPr lang="en-US" sz="1750" dirty="0" err="1">
                <a:latin typeface="Arial" pitchFamily="34" charset="0"/>
                <a:cs typeface="Arial" pitchFamily="34" charset="0"/>
              </a:rPr>
              <a:t>onaazot</a:t>
            </a:r>
            <a:r>
              <a:rPr lang="ru-RU" sz="1750" dirty="0">
                <a:latin typeface="Arial" pitchFamily="34" charset="0"/>
                <a:cs typeface="Arial" pitchFamily="34" charset="0"/>
              </a:rPr>
              <a:t>»</a:t>
            </a:r>
            <a:r>
              <a:rPr lang="en-US" sz="1750" dirty="0">
                <a:latin typeface="Arial" pitchFamily="34" charset="0"/>
                <a:cs typeface="Arial" pitchFamily="34" charset="0"/>
              </a:rPr>
              <a:t> JSC</a:t>
            </a:r>
            <a:endParaRPr lang="ru-RU" sz="1750" dirty="0">
              <a:latin typeface="Arial" pitchFamily="34" charset="0"/>
              <a:cs typeface="Arial" pitchFamily="34" charset="0"/>
            </a:endParaRPr>
          </a:p>
          <a:p>
            <a:pPr marL="285750" indent="-285750" algn="just">
              <a:spcBef>
                <a:spcPts val="600"/>
              </a:spcBef>
              <a:spcAft>
                <a:spcPts val="600"/>
              </a:spcAft>
              <a:buClr>
                <a:schemeClr val="accent3">
                  <a:lumMod val="75000"/>
                </a:schemeClr>
              </a:buClr>
              <a:buSzPct val="200000"/>
              <a:buFont typeface="Arial" pitchFamily="34" charset="0"/>
              <a:buChar char="•"/>
            </a:pPr>
            <a:r>
              <a:rPr lang="en-US" sz="1750" dirty="0">
                <a:latin typeface="Arial" pitchFamily="34" charset="0"/>
                <a:cs typeface="Arial" pitchFamily="34" charset="0"/>
              </a:rPr>
              <a:t>The project capacity of ammonia at least 660 thousand tons per year, urea at least 600 thousand tons per year, ammonium nitrate at least 700 thousand tons per year, nitric acid at least 560 thousand tons per year.</a:t>
            </a:r>
            <a:r>
              <a:rPr lang="ru-RU" sz="1750" dirty="0"/>
              <a:t> </a:t>
            </a:r>
            <a:endParaRPr lang="ru-RU" altLang="ru-RU" sz="1750" dirty="0">
              <a:latin typeface="Arial" pitchFamily="34" charset="0"/>
              <a:cs typeface="Arial" pitchFamily="34" charset="0"/>
            </a:endParaRPr>
          </a:p>
          <a:p>
            <a:pPr marL="285750" indent="-285750" algn="just">
              <a:spcBef>
                <a:spcPts val="600"/>
              </a:spcBef>
              <a:spcAft>
                <a:spcPts val="600"/>
              </a:spcAft>
              <a:buClr>
                <a:schemeClr val="accent3">
                  <a:lumMod val="75000"/>
                </a:schemeClr>
              </a:buClr>
              <a:buSzPct val="200000"/>
              <a:buFont typeface="Arial" pitchFamily="34" charset="0"/>
              <a:buChar char="•"/>
            </a:pPr>
            <a:r>
              <a:rPr lang="en-US" altLang="ru-RU" sz="1750" dirty="0">
                <a:latin typeface="Arial" pitchFamily="34" charset="0"/>
                <a:cs typeface="Arial" pitchFamily="34" charset="0"/>
              </a:rPr>
              <a:t>The key base –</a:t>
            </a:r>
            <a:r>
              <a:rPr lang="ru-RU" altLang="ru-RU" sz="1750" dirty="0">
                <a:latin typeface="Arial" pitchFamily="34" charset="0"/>
                <a:cs typeface="Arial" pitchFamily="34" charset="0"/>
              </a:rPr>
              <a:t> </a:t>
            </a:r>
            <a:r>
              <a:rPr lang="en-US" altLang="ru-RU" sz="1750" dirty="0">
                <a:latin typeface="Arial" pitchFamily="34" charset="0"/>
                <a:cs typeface="Arial" pitchFamily="34" charset="0"/>
              </a:rPr>
              <a:t>Decree of the President of the Republic of Uzbekistan dated April 3</a:t>
            </a:r>
            <a:r>
              <a:rPr lang="en-US" altLang="ru-RU" sz="1750" baseline="30000" dirty="0">
                <a:latin typeface="Arial" pitchFamily="34" charset="0"/>
                <a:cs typeface="Arial" pitchFamily="34" charset="0"/>
              </a:rPr>
              <a:t>rd</a:t>
            </a:r>
            <a:r>
              <a:rPr lang="en-US" altLang="ru-RU" sz="1750" dirty="0">
                <a:latin typeface="Arial" pitchFamily="34" charset="0"/>
                <a:cs typeface="Arial" pitchFamily="34" charset="0"/>
              </a:rPr>
              <a:t>, 2019 #4265 </a:t>
            </a:r>
            <a:r>
              <a:rPr lang="uz-Cyrl-UZ" sz="1750" dirty="0">
                <a:latin typeface="Arial" pitchFamily="34" charset="0"/>
                <a:cs typeface="Arial" pitchFamily="34" charset="0"/>
              </a:rPr>
              <a:t>“О</a:t>
            </a:r>
            <a:r>
              <a:rPr lang="en-US" sz="1750" dirty="0">
                <a:latin typeface="Arial" pitchFamily="34" charset="0"/>
                <a:cs typeface="Arial" pitchFamily="34" charset="0"/>
              </a:rPr>
              <a:t>n measures of further reforms and increase of</a:t>
            </a:r>
            <a:r>
              <a:rPr lang="uz-Cyrl-UZ" sz="1750" dirty="0">
                <a:latin typeface="Arial" pitchFamily="34" charset="0"/>
                <a:cs typeface="Arial" pitchFamily="34" charset="0"/>
              </a:rPr>
              <a:t> </a:t>
            </a:r>
            <a:r>
              <a:rPr lang="en-US" sz="1750" dirty="0">
                <a:latin typeface="Arial" pitchFamily="34" charset="0"/>
                <a:cs typeface="Arial" pitchFamily="34" charset="0"/>
              </a:rPr>
              <a:t>investment attractiveness of the chemical industry”</a:t>
            </a:r>
            <a:endParaRPr lang="ru-RU" altLang="ru-RU" sz="1750" dirty="0">
              <a:latin typeface="Arial" pitchFamily="34" charset="0"/>
              <a:cs typeface="Arial" pitchFamily="34" charset="0"/>
            </a:endParaRPr>
          </a:p>
          <a:p>
            <a:pPr marL="285750" indent="-285750" algn="just">
              <a:spcBef>
                <a:spcPts val="600"/>
              </a:spcBef>
              <a:spcAft>
                <a:spcPts val="600"/>
              </a:spcAft>
              <a:buClr>
                <a:schemeClr val="accent3">
                  <a:lumMod val="75000"/>
                </a:schemeClr>
              </a:buClr>
              <a:buSzPct val="200000"/>
              <a:buFont typeface="Arial" pitchFamily="34" charset="0"/>
              <a:buChar char="•"/>
            </a:pPr>
            <a:r>
              <a:rPr lang="ru-RU" sz="1750" dirty="0" err="1">
                <a:latin typeface="Arial" pitchFamily="34" charset="0"/>
                <a:cs typeface="Arial" pitchFamily="34" charset="0"/>
              </a:rPr>
              <a:t>The</a:t>
            </a:r>
            <a:r>
              <a:rPr lang="ru-RU" sz="1750" dirty="0">
                <a:latin typeface="Arial" pitchFamily="34" charset="0"/>
                <a:cs typeface="Arial" pitchFamily="34" charset="0"/>
              </a:rPr>
              <a:t> </a:t>
            </a:r>
            <a:r>
              <a:rPr lang="ru-RU" sz="1750" dirty="0" err="1">
                <a:latin typeface="Arial" pitchFamily="34" charset="0"/>
                <a:cs typeface="Arial" pitchFamily="34" charset="0"/>
              </a:rPr>
              <a:t>goal</a:t>
            </a:r>
            <a:r>
              <a:rPr lang="en-US" sz="1750" dirty="0">
                <a:latin typeface="Arial" pitchFamily="34" charset="0"/>
                <a:cs typeface="Arial" pitchFamily="34" charset="0"/>
              </a:rPr>
              <a:t>s</a:t>
            </a:r>
            <a:r>
              <a:rPr lang="ru-RU" sz="1750" dirty="0">
                <a:latin typeface="Arial" pitchFamily="34" charset="0"/>
                <a:cs typeface="Arial" pitchFamily="34" charset="0"/>
              </a:rPr>
              <a:t> </a:t>
            </a:r>
            <a:r>
              <a:rPr lang="ru-RU" sz="1750" dirty="0" err="1">
                <a:latin typeface="Arial" pitchFamily="34" charset="0"/>
                <a:cs typeface="Arial" pitchFamily="34" charset="0"/>
              </a:rPr>
              <a:t>and</a:t>
            </a:r>
            <a:r>
              <a:rPr lang="ru-RU" sz="1750" dirty="0">
                <a:latin typeface="Arial" pitchFamily="34" charset="0"/>
                <a:cs typeface="Arial" pitchFamily="34" charset="0"/>
              </a:rPr>
              <a:t> </a:t>
            </a:r>
            <a:r>
              <a:rPr lang="ru-RU" sz="1750" dirty="0" err="1">
                <a:latin typeface="Arial" pitchFamily="34" charset="0"/>
                <a:cs typeface="Arial" pitchFamily="34" charset="0"/>
              </a:rPr>
              <a:t>objectives</a:t>
            </a:r>
            <a:r>
              <a:rPr lang="ru-RU" sz="1750" dirty="0">
                <a:latin typeface="Arial" pitchFamily="34" charset="0"/>
                <a:cs typeface="Arial" pitchFamily="34" charset="0"/>
              </a:rPr>
              <a:t> </a:t>
            </a:r>
            <a:r>
              <a:rPr lang="ru-RU" sz="1750" dirty="0" err="1">
                <a:latin typeface="Arial" pitchFamily="34" charset="0"/>
                <a:cs typeface="Arial" pitchFamily="34" charset="0"/>
              </a:rPr>
              <a:t>of</a:t>
            </a:r>
            <a:r>
              <a:rPr lang="ru-RU" sz="1750" dirty="0">
                <a:latin typeface="Arial" pitchFamily="34" charset="0"/>
                <a:cs typeface="Arial" pitchFamily="34" charset="0"/>
              </a:rPr>
              <a:t> </a:t>
            </a:r>
            <a:r>
              <a:rPr lang="ru-RU" sz="1750" dirty="0" err="1">
                <a:latin typeface="Arial" pitchFamily="34" charset="0"/>
                <a:cs typeface="Arial" pitchFamily="34" charset="0"/>
              </a:rPr>
              <a:t>the</a:t>
            </a:r>
            <a:r>
              <a:rPr lang="ru-RU" sz="1750" dirty="0">
                <a:latin typeface="Arial" pitchFamily="34" charset="0"/>
                <a:cs typeface="Arial" pitchFamily="34" charset="0"/>
              </a:rPr>
              <a:t> </a:t>
            </a:r>
            <a:r>
              <a:rPr lang="ru-RU" sz="1750" dirty="0" err="1">
                <a:latin typeface="Arial" pitchFamily="34" charset="0"/>
                <a:cs typeface="Arial" pitchFamily="34" charset="0"/>
              </a:rPr>
              <a:t>project</a:t>
            </a:r>
            <a:r>
              <a:rPr lang="ru-RU" sz="1750" dirty="0">
                <a:latin typeface="Arial" pitchFamily="34" charset="0"/>
                <a:cs typeface="Arial" pitchFamily="34" charset="0"/>
              </a:rPr>
              <a:t> </a:t>
            </a:r>
            <a:r>
              <a:rPr lang="ru-RU" sz="1750" dirty="0" err="1">
                <a:latin typeface="Arial" pitchFamily="34" charset="0"/>
                <a:cs typeface="Arial" pitchFamily="34" charset="0"/>
              </a:rPr>
              <a:t>is</a:t>
            </a:r>
            <a:r>
              <a:rPr lang="ru-RU" sz="1750" dirty="0">
                <a:latin typeface="Arial" pitchFamily="34" charset="0"/>
                <a:cs typeface="Arial" pitchFamily="34" charset="0"/>
              </a:rPr>
              <a:t> </a:t>
            </a:r>
            <a:r>
              <a:rPr lang="en-US" sz="1750" dirty="0">
                <a:latin typeface="Arial" pitchFamily="34" charset="0"/>
                <a:cs typeface="Arial" pitchFamily="34" charset="0"/>
              </a:rPr>
              <a:t>- </a:t>
            </a:r>
            <a:r>
              <a:rPr lang="ru-RU" sz="1750" dirty="0" err="1">
                <a:latin typeface="Arial" pitchFamily="34" charset="0"/>
                <a:cs typeface="Arial" pitchFamily="34" charset="0"/>
              </a:rPr>
              <a:t>the</a:t>
            </a:r>
            <a:r>
              <a:rPr lang="ru-RU" sz="1750" dirty="0">
                <a:latin typeface="Arial" pitchFamily="34" charset="0"/>
                <a:cs typeface="Arial" pitchFamily="34" charset="0"/>
              </a:rPr>
              <a:t> </a:t>
            </a:r>
            <a:r>
              <a:rPr lang="ru-RU" sz="1750" dirty="0" err="1">
                <a:latin typeface="Arial" pitchFamily="34" charset="0"/>
                <a:cs typeface="Arial" pitchFamily="34" charset="0"/>
              </a:rPr>
              <a:t>modernization</a:t>
            </a:r>
            <a:r>
              <a:rPr lang="ru-RU" sz="1750" dirty="0">
                <a:latin typeface="Arial" pitchFamily="34" charset="0"/>
                <a:cs typeface="Arial" pitchFamily="34" charset="0"/>
              </a:rPr>
              <a:t> </a:t>
            </a:r>
            <a:r>
              <a:rPr lang="ru-RU" sz="1750" dirty="0" err="1">
                <a:latin typeface="Arial" pitchFamily="34" charset="0"/>
                <a:cs typeface="Arial" pitchFamily="34" charset="0"/>
              </a:rPr>
              <a:t>and</a:t>
            </a:r>
            <a:r>
              <a:rPr lang="ru-RU" sz="1750" dirty="0">
                <a:latin typeface="Arial" pitchFamily="34" charset="0"/>
                <a:cs typeface="Arial" pitchFamily="34" charset="0"/>
              </a:rPr>
              <a:t> </a:t>
            </a:r>
            <a:r>
              <a:rPr lang="ru-RU" sz="1750" dirty="0" err="1">
                <a:latin typeface="Arial" pitchFamily="34" charset="0"/>
                <a:cs typeface="Arial" pitchFamily="34" charset="0"/>
              </a:rPr>
              <a:t>expansion</a:t>
            </a:r>
            <a:r>
              <a:rPr lang="ru-RU" sz="1750" dirty="0">
                <a:latin typeface="Arial" pitchFamily="34" charset="0"/>
                <a:cs typeface="Arial" pitchFamily="34" charset="0"/>
              </a:rPr>
              <a:t> </a:t>
            </a:r>
            <a:r>
              <a:rPr lang="ru-RU" sz="1750" dirty="0" err="1">
                <a:latin typeface="Arial" pitchFamily="34" charset="0"/>
                <a:cs typeface="Arial" pitchFamily="34" charset="0"/>
              </a:rPr>
              <a:t>of</a:t>
            </a:r>
            <a:r>
              <a:rPr lang="ru-RU" sz="1750" dirty="0">
                <a:latin typeface="Arial" pitchFamily="34" charset="0"/>
                <a:cs typeface="Arial" pitchFamily="34" charset="0"/>
              </a:rPr>
              <a:t> </a:t>
            </a:r>
            <a:r>
              <a:rPr lang="ru-RU" sz="1750" dirty="0" err="1">
                <a:latin typeface="Arial" pitchFamily="34" charset="0"/>
                <a:cs typeface="Arial" pitchFamily="34" charset="0"/>
              </a:rPr>
              <a:t>existing</a:t>
            </a:r>
            <a:r>
              <a:rPr lang="ru-RU" sz="1750" dirty="0">
                <a:latin typeface="Arial" pitchFamily="34" charset="0"/>
                <a:cs typeface="Arial" pitchFamily="34" charset="0"/>
              </a:rPr>
              <a:t> </a:t>
            </a:r>
            <a:r>
              <a:rPr lang="ru-RU" sz="1750" dirty="0" err="1">
                <a:latin typeface="Arial" pitchFamily="34" charset="0"/>
                <a:cs typeface="Arial" pitchFamily="34" charset="0"/>
              </a:rPr>
              <a:t>facilities</a:t>
            </a:r>
            <a:r>
              <a:rPr lang="ru-RU" sz="1750" dirty="0">
                <a:latin typeface="Arial" pitchFamily="34" charset="0"/>
                <a:cs typeface="Arial" pitchFamily="34" charset="0"/>
              </a:rPr>
              <a:t> </a:t>
            </a:r>
            <a:r>
              <a:rPr lang="ru-RU" sz="1750" dirty="0" err="1">
                <a:latin typeface="Arial" pitchFamily="34" charset="0"/>
                <a:cs typeface="Arial" pitchFamily="34" charset="0"/>
              </a:rPr>
              <a:t>in</a:t>
            </a:r>
            <a:r>
              <a:rPr lang="ru-RU" sz="1750" dirty="0">
                <a:latin typeface="Arial" pitchFamily="34" charset="0"/>
                <a:cs typeface="Arial" pitchFamily="34" charset="0"/>
              </a:rPr>
              <a:t> </a:t>
            </a:r>
            <a:r>
              <a:rPr lang="ru-RU" sz="1750" dirty="0" err="1">
                <a:latin typeface="Arial" pitchFamily="34" charset="0"/>
                <a:cs typeface="Arial" pitchFamily="34" charset="0"/>
              </a:rPr>
              <a:t>order</a:t>
            </a:r>
            <a:r>
              <a:rPr lang="ru-RU" sz="1750" dirty="0">
                <a:latin typeface="Arial" pitchFamily="34" charset="0"/>
                <a:cs typeface="Arial" pitchFamily="34" charset="0"/>
              </a:rPr>
              <a:t> </a:t>
            </a:r>
            <a:r>
              <a:rPr lang="ru-RU" sz="1750" dirty="0" err="1">
                <a:latin typeface="Arial" pitchFamily="34" charset="0"/>
                <a:cs typeface="Arial" pitchFamily="34" charset="0"/>
              </a:rPr>
              <a:t>to</a:t>
            </a:r>
            <a:r>
              <a:rPr lang="ru-RU" sz="1750" dirty="0">
                <a:latin typeface="Arial" pitchFamily="34" charset="0"/>
                <a:cs typeface="Arial" pitchFamily="34" charset="0"/>
              </a:rPr>
              <a:t> </a:t>
            </a:r>
            <a:r>
              <a:rPr lang="ru-RU" sz="1750" dirty="0" err="1">
                <a:latin typeface="Arial" pitchFamily="34" charset="0"/>
                <a:cs typeface="Arial" pitchFamily="34" charset="0"/>
              </a:rPr>
              <a:t>increase</a:t>
            </a:r>
            <a:r>
              <a:rPr lang="ru-RU" sz="1750" dirty="0">
                <a:latin typeface="Arial" pitchFamily="34" charset="0"/>
                <a:cs typeface="Arial" pitchFamily="34" charset="0"/>
              </a:rPr>
              <a:t> </a:t>
            </a:r>
            <a:r>
              <a:rPr lang="ru-RU" sz="1750" dirty="0" err="1">
                <a:latin typeface="Arial" pitchFamily="34" charset="0"/>
                <a:cs typeface="Arial" pitchFamily="34" charset="0"/>
              </a:rPr>
              <a:t>the</a:t>
            </a:r>
            <a:r>
              <a:rPr lang="ru-RU" sz="1750" dirty="0">
                <a:latin typeface="Arial" pitchFamily="34" charset="0"/>
                <a:cs typeface="Arial" pitchFamily="34" charset="0"/>
              </a:rPr>
              <a:t> </a:t>
            </a:r>
            <a:r>
              <a:rPr lang="ru-RU" sz="1750" dirty="0" err="1">
                <a:latin typeface="Arial" pitchFamily="34" charset="0"/>
                <a:cs typeface="Arial" pitchFamily="34" charset="0"/>
              </a:rPr>
              <a:t>capacity</a:t>
            </a:r>
            <a:r>
              <a:rPr lang="ru-RU" sz="1750" dirty="0">
                <a:latin typeface="Arial" pitchFamily="34" charset="0"/>
                <a:cs typeface="Arial" pitchFamily="34" charset="0"/>
              </a:rPr>
              <a:t> </a:t>
            </a:r>
            <a:r>
              <a:rPr lang="ru-RU" sz="1750" dirty="0" err="1">
                <a:latin typeface="Arial" pitchFamily="34" charset="0"/>
                <a:cs typeface="Arial" pitchFamily="34" charset="0"/>
              </a:rPr>
              <a:t>of</a:t>
            </a:r>
            <a:r>
              <a:rPr lang="ru-RU" sz="1750" dirty="0">
                <a:latin typeface="Arial" pitchFamily="34" charset="0"/>
                <a:cs typeface="Arial" pitchFamily="34" charset="0"/>
              </a:rPr>
              <a:t> </a:t>
            </a:r>
            <a:r>
              <a:rPr lang="en-US" sz="1750" dirty="0">
                <a:latin typeface="Arial" pitchFamily="34" charset="0"/>
                <a:cs typeface="Arial" pitchFamily="34" charset="0"/>
              </a:rPr>
              <a:t>current</a:t>
            </a:r>
            <a:r>
              <a:rPr lang="ru-RU" sz="1750" dirty="0">
                <a:latin typeface="Arial" pitchFamily="34" charset="0"/>
                <a:cs typeface="Arial" pitchFamily="34" charset="0"/>
              </a:rPr>
              <a:t> </a:t>
            </a:r>
            <a:r>
              <a:rPr lang="ru-RU" sz="1750" dirty="0" err="1">
                <a:latin typeface="Arial" pitchFamily="34" charset="0"/>
                <a:cs typeface="Arial" pitchFamily="34" charset="0"/>
              </a:rPr>
              <a:t>facilities</a:t>
            </a:r>
            <a:r>
              <a:rPr lang="ru-RU" sz="1750" dirty="0">
                <a:latin typeface="Arial" pitchFamily="34" charset="0"/>
                <a:cs typeface="Arial" pitchFamily="34" charset="0"/>
              </a:rPr>
              <a:t> </a:t>
            </a:r>
            <a:r>
              <a:rPr lang="ru-RU" sz="1750" dirty="0" err="1">
                <a:latin typeface="Arial" pitchFamily="34" charset="0"/>
                <a:cs typeface="Arial" pitchFamily="34" charset="0"/>
              </a:rPr>
              <a:t>and</a:t>
            </a:r>
            <a:r>
              <a:rPr lang="ru-RU" sz="1750" dirty="0">
                <a:latin typeface="Arial" pitchFamily="34" charset="0"/>
                <a:cs typeface="Arial" pitchFamily="34" charset="0"/>
              </a:rPr>
              <a:t> </a:t>
            </a:r>
            <a:r>
              <a:rPr lang="ru-RU" sz="1750" dirty="0" err="1">
                <a:latin typeface="Arial" pitchFamily="34" charset="0"/>
                <a:cs typeface="Arial" pitchFamily="34" charset="0"/>
              </a:rPr>
              <a:t>reduc</a:t>
            </a:r>
            <a:r>
              <a:rPr lang="en-US" sz="1750" dirty="0" err="1">
                <a:latin typeface="Arial" pitchFamily="34" charset="0"/>
                <a:cs typeface="Arial" pitchFamily="34" charset="0"/>
              </a:rPr>
              <a:t>ing</a:t>
            </a:r>
            <a:r>
              <a:rPr lang="ru-RU" sz="1750" dirty="0">
                <a:latin typeface="Arial" pitchFamily="34" charset="0"/>
                <a:cs typeface="Arial" pitchFamily="34" charset="0"/>
              </a:rPr>
              <a:t> </a:t>
            </a:r>
            <a:r>
              <a:rPr lang="ru-RU" sz="1750" dirty="0" err="1">
                <a:latin typeface="Arial" pitchFamily="34" charset="0"/>
                <a:cs typeface="Arial" pitchFamily="34" charset="0"/>
              </a:rPr>
              <a:t>energy</a:t>
            </a:r>
            <a:r>
              <a:rPr lang="ru-RU" sz="1750" dirty="0">
                <a:latin typeface="Arial" pitchFamily="34" charset="0"/>
                <a:cs typeface="Arial" pitchFamily="34" charset="0"/>
              </a:rPr>
              <a:t> </a:t>
            </a:r>
            <a:r>
              <a:rPr lang="ru-RU" sz="1750" dirty="0" err="1">
                <a:latin typeface="Arial" pitchFamily="34" charset="0"/>
                <a:cs typeface="Arial" pitchFamily="34" charset="0"/>
              </a:rPr>
              <a:t>consumption</a:t>
            </a:r>
            <a:r>
              <a:rPr lang="ru-RU" sz="1750" dirty="0">
                <a:latin typeface="Arial" pitchFamily="34" charset="0"/>
                <a:cs typeface="Arial" pitchFamily="34" charset="0"/>
              </a:rPr>
              <a:t>. </a:t>
            </a:r>
            <a:r>
              <a:rPr lang="ru-RU" sz="1750" dirty="0" err="1">
                <a:latin typeface="Arial" pitchFamily="34" charset="0"/>
                <a:cs typeface="Arial" pitchFamily="34" charset="0"/>
              </a:rPr>
              <a:t>Setting</a:t>
            </a:r>
            <a:r>
              <a:rPr lang="ru-RU" sz="1750" dirty="0">
                <a:latin typeface="Arial" pitchFamily="34" charset="0"/>
                <a:cs typeface="Arial" pitchFamily="34" charset="0"/>
              </a:rPr>
              <a:t> </a:t>
            </a:r>
            <a:r>
              <a:rPr lang="ru-RU" sz="1750" dirty="0" err="1">
                <a:latin typeface="Arial" pitchFamily="34" charset="0"/>
                <a:cs typeface="Arial" pitchFamily="34" charset="0"/>
              </a:rPr>
              <a:t>and</a:t>
            </a:r>
            <a:r>
              <a:rPr lang="ru-RU" sz="1750" dirty="0">
                <a:latin typeface="Arial" pitchFamily="34" charset="0"/>
                <a:cs typeface="Arial" pitchFamily="34" charset="0"/>
              </a:rPr>
              <a:t> </a:t>
            </a:r>
            <a:r>
              <a:rPr lang="ru-RU" sz="1750" dirty="0" err="1">
                <a:latin typeface="Arial" pitchFamily="34" charset="0"/>
                <a:cs typeface="Arial" pitchFamily="34" charset="0"/>
              </a:rPr>
              <a:t>updating</a:t>
            </a:r>
            <a:r>
              <a:rPr lang="ru-RU" sz="1750" dirty="0">
                <a:latin typeface="Arial" pitchFamily="34" charset="0"/>
                <a:cs typeface="Arial" pitchFamily="34" charset="0"/>
              </a:rPr>
              <a:t> </a:t>
            </a:r>
            <a:r>
              <a:rPr lang="ru-RU" sz="1750" dirty="0" err="1">
                <a:latin typeface="Arial" pitchFamily="34" charset="0"/>
                <a:cs typeface="Arial" pitchFamily="34" charset="0"/>
              </a:rPr>
              <a:t>goals</a:t>
            </a:r>
            <a:r>
              <a:rPr lang="ru-RU" sz="1750" dirty="0">
                <a:latin typeface="Arial" pitchFamily="34" charset="0"/>
                <a:cs typeface="Arial" pitchFamily="34" charset="0"/>
              </a:rPr>
              <a:t> </a:t>
            </a:r>
            <a:r>
              <a:rPr lang="ru-RU" sz="1750" dirty="0" err="1">
                <a:latin typeface="Arial" pitchFamily="34" charset="0"/>
                <a:cs typeface="Arial" pitchFamily="34" charset="0"/>
              </a:rPr>
              <a:t>for</a:t>
            </a:r>
            <a:r>
              <a:rPr lang="ru-RU" sz="1750" dirty="0">
                <a:latin typeface="Arial" pitchFamily="34" charset="0"/>
                <a:cs typeface="Arial" pitchFamily="34" charset="0"/>
              </a:rPr>
              <a:t> </a:t>
            </a:r>
            <a:r>
              <a:rPr lang="ru-RU" sz="1750" dirty="0" err="1">
                <a:latin typeface="Arial" pitchFamily="34" charset="0"/>
                <a:cs typeface="Arial" pitchFamily="34" charset="0"/>
              </a:rPr>
              <a:t>all</a:t>
            </a:r>
            <a:r>
              <a:rPr lang="ru-RU" sz="1750" dirty="0">
                <a:latin typeface="Arial" pitchFamily="34" charset="0"/>
                <a:cs typeface="Arial" pitchFamily="34" charset="0"/>
              </a:rPr>
              <a:t> </a:t>
            </a:r>
            <a:r>
              <a:rPr lang="ru-RU" sz="1750" dirty="0" err="1">
                <a:latin typeface="Arial" pitchFamily="34" charset="0"/>
                <a:cs typeface="Arial" pitchFamily="34" charset="0"/>
              </a:rPr>
              <a:t>levels</a:t>
            </a:r>
            <a:r>
              <a:rPr lang="ru-RU" sz="1750" dirty="0">
                <a:latin typeface="Arial" pitchFamily="34" charset="0"/>
                <a:cs typeface="Arial" pitchFamily="34" charset="0"/>
              </a:rPr>
              <a:t> </a:t>
            </a:r>
            <a:r>
              <a:rPr lang="ru-RU" sz="1750" dirty="0" err="1">
                <a:latin typeface="Arial" pitchFamily="34" charset="0"/>
                <a:cs typeface="Arial" pitchFamily="34" charset="0"/>
              </a:rPr>
              <a:t>of</a:t>
            </a:r>
            <a:r>
              <a:rPr lang="ru-RU" sz="1750" dirty="0">
                <a:latin typeface="Arial" pitchFamily="34" charset="0"/>
                <a:cs typeface="Arial" pitchFamily="34" charset="0"/>
              </a:rPr>
              <a:t> </a:t>
            </a:r>
            <a:r>
              <a:rPr lang="ru-RU" sz="1750" dirty="0" err="1">
                <a:latin typeface="Arial" pitchFamily="34" charset="0"/>
                <a:cs typeface="Arial" pitchFamily="34" charset="0"/>
              </a:rPr>
              <a:t>management</a:t>
            </a:r>
            <a:r>
              <a:rPr lang="ru-RU" sz="1750" dirty="0">
                <a:latin typeface="Arial" pitchFamily="34" charset="0"/>
                <a:cs typeface="Arial" pitchFamily="34" charset="0"/>
              </a:rPr>
              <a:t>, </a:t>
            </a:r>
            <a:r>
              <a:rPr lang="en-US" sz="1750" dirty="0">
                <a:latin typeface="Arial" pitchFamily="34" charset="0"/>
                <a:cs typeface="Arial" pitchFamily="34" charset="0"/>
              </a:rPr>
              <a:t>starting </a:t>
            </a:r>
            <a:r>
              <a:rPr lang="ru-RU" sz="1750" dirty="0" err="1">
                <a:latin typeface="Arial" pitchFamily="34" charset="0"/>
                <a:cs typeface="Arial" pitchFamily="34" charset="0"/>
              </a:rPr>
              <a:t>from</a:t>
            </a:r>
            <a:r>
              <a:rPr lang="ru-RU" sz="1750" dirty="0">
                <a:latin typeface="Arial" pitchFamily="34" charset="0"/>
                <a:cs typeface="Arial" pitchFamily="34" charset="0"/>
              </a:rPr>
              <a:t> </a:t>
            </a:r>
            <a:r>
              <a:rPr lang="ru-RU" sz="1750" dirty="0" err="1">
                <a:latin typeface="Arial" pitchFamily="34" charset="0"/>
                <a:cs typeface="Arial" pitchFamily="34" charset="0"/>
              </a:rPr>
              <a:t>the</a:t>
            </a:r>
            <a:r>
              <a:rPr lang="ru-RU" sz="1750" dirty="0">
                <a:latin typeface="Arial" pitchFamily="34" charset="0"/>
                <a:cs typeface="Arial" pitchFamily="34" charset="0"/>
              </a:rPr>
              <a:t> CEO </a:t>
            </a:r>
            <a:r>
              <a:rPr lang="en-US" sz="1750" dirty="0">
                <a:latin typeface="Arial" pitchFamily="34" charset="0"/>
                <a:cs typeface="Arial" pitchFamily="34" charset="0"/>
              </a:rPr>
              <a:t>up </a:t>
            </a:r>
            <a:r>
              <a:rPr lang="ru-RU" sz="1750" dirty="0" err="1">
                <a:latin typeface="Arial" pitchFamily="34" charset="0"/>
                <a:cs typeface="Arial" pitchFamily="34" charset="0"/>
              </a:rPr>
              <a:t>to</a:t>
            </a:r>
            <a:r>
              <a:rPr lang="ru-RU" sz="1750" dirty="0">
                <a:latin typeface="Arial" pitchFamily="34" charset="0"/>
                <a:cs typeface="Arial" pitchFamily="34" charset="0"/>
              </a:rPr>
              <a:t> </a:t>
            </a:r>
            <a:r>
              <a:rPr lang="ru-RU" sz="1750" dirty="0" err="1">
                <a:latin typeface="Arial" pitchFamily="34" charset="0"/>
                <a:cs typeface="Arial" pitchFamily="34" charset="0"/>
              </a:rPr>
              <a:t>the</a:t>
            </a:r>
            <a:r>
              <a:rPr lang="ru-RU" sz="1750" dirty="0">
                <a:latin typeface="Arial" pitchFamily="34" charset="0"/>
                <a:cs typeface="Arial" pitchFamily="34" charset="0"/>
              </a:rPr>
              <a:t> </a:t>
            </a:r>
            <a:r>
              <a:rPr lang="en-US" sz="1750" dirty="0">
                <a:latin typeface="Arial" pitchFamily="34" charset="0"/>
                <a:cs typeface="Arial" pitchFamily="34" charset="0"/>
              </a:rPr>
              <a:t>simple employee.</a:t>
            </a:r>
          </a:p>
          <a:p>
            <a:pPr marL="285750" indent="-285750" algn="just">
              <a:spcBef>
                <a:spcPts val="600"/>
              </a:spcBef>
              <a:spcAft>
                <a:spcPts val="600"/>
              </a:spcAft>
              <a:buClr>
                <a:schemeClr val="accent3">
                  <a:lumMod val="75000"/>
                </a:schemeClr>
              </a:buClr>
              <a:buSzPct val="200000"/>
              <a:buFont typeface="Arial" pitchFamily="34" charset="0"/>
              <a:buChar char="•"/>
            </a:pPr>
            <a:r>
              <a:rPr lang="ru-RU" sz="1750" dirty="0" err="1">
                <a:latin typeface="Arial" pitchFamily="34" charset="0"/>
                <a:cs typeface="Arial" pitchFamily="34" charset="0"/>
              </a:rPr>
              <a:t>Source</a:t>
            </a:r>
            <a:r>
              <a:rPr lang="ru-RU" sz="1750" dirty="0">
                <a:latin typeface="Arial" pitchFamily="34" charset="0"/>
                <a:cs typeface="Arial" pitchFamily="34" charset="0"/>
              </a:rPr>
              <a:t> </a:t>
            </a:r>
            <a:r>
              <a:rPr lang="ru-RU" sz="1750" dirty="0" err="1">
                <a:latin typeface="Arial" pitchFamily="34" charset="0"/>
                <a:cs typeface="Arial" pitchFamily="34" charset="0"/>
              </a:rPr>
              <a:t>of</a:t>
            </a:r>
            <a:r>
              <a:rPr lang="ru-RU" sz="1750" dirty="0">
                <a:latin typeface="Arial" pitchFamily="34" charset="0"/>
                <a:cs typeface="Arial" pitchFamily="34" charset="0"/>
              </a:rPr>
              <a:t> </a:t>
            </a:r>
            <a:r>
              <a:rPr lang="ru-RU" sz="1750" dirty="0" err="1">
                <a:latin typeface="Arial" pitchFamily="34" charset="0"/>
                <a:cs typeface="Arial" pitchFamily="34" charset="0"/>
              </a:rPr>
              <a:t>funding</a:t>
            </a:r>
            <a:r>
              <a:rPr lang="ru-RU" sz="1750" dirty="0">
                <a:latin typeface="Arial" pitchFamily="34" charset="0"/>
                <a:cs typeface="Arial" pitchFamily="34" charset="0"/>
              </a:rPr>
              <a:t> – </a:t>
            </a:r>
            <a:r>
              <a:rPr lang="ru-RU" sz="1750" dirty="0" err="1">
                <a:latin typeface="Arial" pitchFamily="34" charset="0"/>
                <a:cs typeface="Arial" pitchFamily="34" charset="0"/>
              </a:rPr>
              <a:t>direct</a:t>
            </a:r>
            <a:r>
              <a:rPr lang="en-US" sz="1750" dirty="0">
                <a:latin typeface="Arial" pitchFamily="34" charset="0"/>
                <a:cs typeface="Arial" pitchFamily="34" charset="0"/>
              </a:rPr>
              <a:t> foreign</a:t>
            </a:r>
            <a:r>
              <a:rPr lang="ru-RU" sz="1750" dirty="0">
                <a:latin typeface="Arial" pitchFamily="34" charset="0"/>
                <a:cs typeface="Arial" pitchFamily="34" charset="0"/>
              </a:rPr>
              <a:t> </a:t>
            </a:r>
            <a:r>
              <a:rPr lang="ru-RU" sz="1750" dirty="0" err="1">
                <a:latin typeface="Arial" pitchFamily="34" charset="0"/>
                <a:cs typeface="Arial" pitchFamily="34" charset="0"/>
              </a:rPr>
              <a:t>investment</a:t>
            </a:r>
            <a:r>
              <a:rPr lang="en-US" sz="1750" dirty="0">
                <a:latin typeface="Arial" pitchFamily="34" charset="0"/>
                <a:cs typeface="Arial" pitchFamily="34" charset="0"/>
              </a:rPr>
              <a:t>s</a:t>
            </a:r>
            <a:endParaRPr lang="ru-RU" sz="1750" dirty="0">
              <a:latin typeface="Arial" pitchFamily="34" charset="0"/>
              <a:cs typeface="Arial" pitchFamily="34" charset="0"/>
            </a:endParaRPr>
          </a:p>
          <a:p>
            <a:pPr marL="285750" indent="-285750" algn="just">
              <a:lnSpc>
                <a:spcPct val="130000"/>
              </a:lnSpc>
              <a:spcBef>
                <a:spcPts val="600"/>
              </a:spcBef>
              <a:spcAft>
                <a:spcPts val="600"/>
              </a:spcAft>
              <a:buClr>
                <a:schemeClr val="accent3">
                  <a:lumMod val="75000"/>
                </a:schemeClr>
              </a:buClr>
              <a:buSzPct val="200000"/>
              <a:buFont typeface="Arial" pitchFamily="34" charset="0"/>
              <a:buChar char="•"/>
            </a:pPr>
            <a:r>
              <a:rPr lang="ru-RU" sz="1750" dirty="0" err="1">
                <a:latin typeface="Arial" pitchFamily="34" charset="0"/>
                <a:cs typeface="Arial" pitchFamily="34" charset="0"/>
              </a:rPr>
              <a:t>The</a:t>
            </a:r>
            <a:r>
              <a:rPr lang="ru-RU" sz="1750" dirty="0">
                <a:latin typeface="Arial" pitchFamily="34" charset="0"/>
                <a:cs typeface="Arial" pitchFamily="34" charset="0"/>
              </a:rPr>
              <a:t> </a:t>
            </a:r>
            <a:r>
              <a:rPr lang="ru-RU" sz="1750" dirty="0" err="1">
                <a:latin typeface="Arial" pitchFamily="34" charset="0"/>
                <a:cs typeface="Arial" pitchFamily="34" charset="0"/>
              </a:rPr>
              <a:t>project</a:t>
            </a:r>
            <a:r>
              <a:rPr lang="ru-RU" sz="1750" dirty="0">
                <a:latin typeface="Arial" pitchFamily="34" charset="0"/>
                <a:cs typeface="Arial" pitchFamily="34" charset="0"/>
              </a:rPr>
              <a:t> </a:t>
            </a:r>
            <a:r>
              <a:rPr lang="ru-RU" sz="1750" dirty="0" err="1">
                <a:latin typeface="Arial" pitchFamily="34" charset="0"/>
                <a:cs typeface="Arial" pitchFamily="34" charset="0"/>
              </a:rPr>
              <a:t>implementation</a:t>
            </a:r>
            <a:r>
              <a:rPr lang="ru-RU" sz="1750" dirty="0">
                <a:latin typeface="Arial" pitchFamily="34" charset="0"/>
                <a:cs typeface="Arial" pitchFamily="34" charset="0"/>
              </a:rPr>
              <a:t> </a:t>
            </a:r>
            <a:r>
              <a:rPr lang="ru-RU" sz="1750" dirty="0" err="1">
                <a:latin typeface="Arial" pitchFamily="34" charset="0"/>
                <a:cs typeface="Arial" pitchFamily="34" charset="0"/>
              </a:rPr>
              <a:t>period</a:t>
            </a:r>
            <a:r>
              <a:rPr lang="ru-RU" sz="1750" dirty="0">
                <a:latin typeface="Arial" pitchFamily="34" charset="0"/>
                <a:cs typeface="Arial" pitchFamily="34" charset="0"/>
              </a:rPr>
              <a:t> </a:t>
            </a:r>
            <a:r>
              <a:rPr lang="ru-RU" sz="1750" dirty="0" err="1">
                <a:latin typeface="Arial" pitchFamily="34" charset="0"/>
                <a:cs typeface="Arial" pitchFamily="34" charset="0"/>
              </a:rPr>
              <a:t>is</a:t>
            </a:r>
            <a:r>
              <a:rPr lang="ru-RU" sz="1750" dirty="0">
                <a:latin typeface="Arial" pitchFamily="34" charset="0"/>
                <a:cs typeface="Arial" pitchFamily="34" charset="0"/>
              </a:rPr>
              <a:t> 2019-2023.</a:t>
            </a:r>
          </a:p>
        </p:txBody>
      </p:sp>
      <p:pic>
        <p:nvPicPr>
          <p:cNvPr id="17" name="Объект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188640"/>
            <a:ext cx="641262" cy="639417"/>
          </a:xfrm>
          <a:prstGeom prst="rect">
            <a:avLst/>
          </a:prstGeom>
        </p:spPr>
      </p:pic>
    </p:spTree>
    <p:extLst>
      <p:ext uri="{BB962C8B-B14F-4D97-AF65-F5344CB8AC3E}">
        <p14:creationId xmlns:p14="http://schemas.microsoft.com/office/powerpoint/2010/main" val="1424129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Объект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188640"/>
            <a:ext cx="641262" cy="639417"/>
          </a:xfrm>
          <a:prstGeom prst="rect">
            <a:avLst/>
          </a:prstGeom>
        </p:spPr>
      </p:pic>
      <p:sp>
        <p:nvSpPr>
          <p:cNvPr id="9" name="Прямоугольник 8"/>
          <p:cNvSpPr/>
          <p:nvPr/>
        </p:nvSpPr>
        <p:spPr>
          <a:xfrm>
            <a:off x="3" y="6669360"/>
            <a:ext cx="9143998" cy="11396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437" y="6751323"/>
            <a:ext cx="9143998" cy="134061"/>
          </a:xfrm>
          <a:prstGeom prst="rect">
            <a:avLst/>
          </a:prstGeom>
          <a:solidFill>
            <a:srgbClr val="2F6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2" y="-2246"/>
            <a:ext cx="9143999" cy="16756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flipV="1">
            <a:off x="-999" y="764701"/>
            <a:ext cx="354232" cy="1233791"/>
          </a:xfrm>
          <a:prstGeom prst="rect">
            <a:avLst/>
          </a:prstGeom>
          <a:solidFill>
            <a:srgbClr val="EBF2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2" y="3068960"/>
            <a:ext cx="353474" cy="206812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a:p>
        </p:txBody>
      </p:sp>
      <p:sp>
        <p:nvSpPr>
          <p:cNvPr id="17" name="Прямоугольник 16"/>
          <p:cNvSpPr/>
          <p:nvPr/>
        </p:nvSpPr>
        <p:spPr>
          <a:xfrm flipV="1">
            <a:off x="-8804" y="1998492"/>
            <a:ext cx="360141" cy="108549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359142" y="739725"/>
            <a:ext cx="8640147" cy="5755422"/>
          </a:xfrm>
          <a:prstGeom prst="rect">
            <a:avLst/>
          </a:prstGeom>
        </p:spPr>
        <p:txBody>
          <a:bodyPr wrap="square">
            <a:spAutoFit/>
          </a:bodyPr>
          <a:lstStyle/>
          <a:p>
            <a:pPr indent="365125" algn="just"/>
            <a:r>
              <a:rPr lang="en-US" sz="1600" b="1" dirty="0">
                <a:solidFill>
                  <a:srgbClr val="0B5B37"/>
                </a:solidFill>
                <a:latin typeface="Arial" panose="020B0604020202020204" pitchFamily="34" charset="0"/>
                <a:cs typeface="Arial" panose="020B0604020202020204" pitchFamily="34" charset="0"/>
              </a:rPr>
              <a:t>The Republic of Uzbekistan, having significant reserves of natural gas and other minerals, has the opportunity to develop the production of mineral fertilizers. An increase in the production of local mineral fertilizers  reduces dependence on gas export, increases the production of value-added products and provides the creation of new workplaces. </a:t>
            </a:r>
          </a:p>
          <a:p>
            <a:pPr indent="365125" algn="just"/>
            <a:endParaRPr lang="en-US" sz="1600" b="1" dirty="0">
              <a:solidFill>
                <a:srgbClr val="0B5B37"/>
              </a:solidFill>
              <a:latin typeface="Arial" panose="020B0604020202020204" pitchFamily="34" charset="0"/>
              <a:cs typeface="Arial" panose="020B0604020202020204" pitchFamily="34" charset="0"/>
            </a:endParaRPr>
          </a:p>
          <a:p>
            <a:pPr indent="365125" algn="just"/>
            <a:r>
              <a:rPr lang="en-US" sz="1600" b="1" dirty="0">
                <a:solidFill>
                  <a:srgbClr val="0B5B37"/>
                </a:solidFill>
                <a:latin typeface="Arial" panose="020B0604020202020204" pitchFamily="34" charset="0"/>
                <a:cs typeface="Arial" panose="020B0604020202020204" pitchFamily="34" charset="0"/>
              </a:rPr>
              <a:t>Anhydrous ammonia – used to produce mineral fertilizers, but in some cases in its pure type for fertilizing the soil. Most often, ammonia is used to produce solid or liquid fertilizers such as urea, ammonium nitrate, diammonium phosphate</a:t>
            </a:r>
          </a:p>
          <a:p>
            <a:pPr indent="365125" algn="just"/>
            <a:endParaRPr lang="en-US" sz="1600" b="1" dirty="0">
              <a:solidFill>
                <a:srgbClr val="0B5B37"/>
              </a:solidFill>
              <a:latin typeface="Arial" panose="020B0604020202020204" pitchFamily="34" charset="0"/>
              <a:cs typeface="Arial" panose="020B0604020202020204" pitchFamily="34" charset="0"/>
            </a:endParaRPr>
          </a:p>
          <a:p>
            <a:pPr indent="365125" algn="just"/>
            <a:r>
              <a:rPr lang="en-US" sz="1600" b="1" dirty="0">
                <a:solidFill>
                  <a:srgbClr val="0B5B37"/>
                </a:solidFill>
                <a:latin typeface="Arial" panose="020B0604020202020204" pitchFamily="34" charset="0"/>
                <a:cs typeface="Arial" panose="020B0604020202020204" pitchFamily="34" charset="0"/>
              </a:rPr>
              <a:t>Urea – is a carbonic diamide, a chemical compound, consisting of white or colorless crystals, soluble in water, containing 46% nitrogen (the most common nitrogen fertilizer). Urea gives good results while fertilizing all types of crops.</a:t>
            </a:r>
            <a:endParaRPr lang="ru-RU" sz="1600" b="1" dirty="0">
              <a:solidFill>
                <a:srgbClr val="0B5B37"/>
              </a:solidFill>
              <a:latin typeface="Arial" panose="020B0604020202020204" pitchFamily="34" charset="0"/>
              <a:cs typeface="Arial" panose="020B0604020202020204" pitchFamily="34" charset="0"/>
            </a:endParaRPr>
          </a:p>
          <a:p>
            <a:pPr indent="365125" algn="just"/>
            <a:r>
              <a:rPr lang="en-US" sz="1600" b="1" dirty="0">
                <a:solidFill>
                  <a:srgbClr val="0B5B37"/>
                </a:solidFill>
                <a:latin typeface="Arial" panose="020B0604020202020204" pitchFamily="34" charset="0"/>
                <a:cs typeface="Arial" panose="020B0604020202020204" pitchFamily="34" charset="0"/>
              </a:rPr>
              <a:t>Urea is the main product of mineral fertilizers, which occupies more than 50% of the share of the entire range fertilizers. Global urea production growth rates are 3-4% per year on a medium-term basis. The potential and export of urea will grow mainly in the Middle East, Central Asia, Russia and Central America. </a:t>
            </a:r>
          </a:p>
          <a:p>
            <a:pPr indent="365125" algn="just"/>
            <a:endParaRPr lang="ru-RU" sz="1600" b="1" dirty="0">
              <a:solidFill>
                <a:srgbClr val="0B5B37"/>
              </a:solidFill>
              <a:latin typeface="Arial" panose="020B0604020202020204" pitchFamily="34" charset="0"/>
              <a:cs typeface="Arial" panose="020B0604020202020204" pitchFamily="34" charset="0"/>
            </a:endParaRPr>
          </a:p>
          <a:p>
            <a:pPr indent="365125" algn="just"/>
            <a:r>
              <a:rPr lang="en-US" sz="1600" b="1" dirty="0">
                <a:solidFill>
                  <a:srgbClr val="0B5B37"/>
                </a:solidFill>
                <a:latin typeface="Arial" panose="020B0604020202020204" pitchFamily="34" charset="0"/>
                <a:cs typeface="Arial" panose="020B0604020202020204" pitchFamily="34" charset="0"/>
              </a:rPr>
              <a:t>Ammonium Nitrate – has excellent </a:t>
            </a:r>
            <a:r>
              <a:rPr lang="en-US" sz="1600" b="1" dirty="0" err="1">
                <a:solidFill>
                  <a:srgbClr val="0B5B37"/>
                </a:solidFill>
                <a:latin typeface="Arial" panose="020B0604020202020204" pitchFamily="34" charset="0"/>
                <a:cs typeface="Arial" panose="020B0604020202020204" pitchFamily="34" charset="0"/>
              </a:rPr>
              <a:t>physico</a:t>
            </a:r>
            <a:r>
              <a:rPr lang="en-US" sz="1600" b="1" dirty="0">
                <a:solidFill>
                  <a:srgbClr val="0B5B37"/>
                </a:solidFill>
                <a:latin typeface="Arial" panose="020B0604020202020204" pitchFamily="34" charset="0"/>
                <a:cs typeface="Arial" panose="020B0604020202020204" pitchFamily="34" charset="0"/>
              </a:rPr>
              <a:t>-chemical characteristics, that facilitates its storage and application. Its completely water soluble. The main consumers of Ammonium Nitrate are industries such as agriculture, the production of complex mineral fertilizers, the mining complex, the production of explosives, the furniture and woodworking industries, petrochemicals and etc.</a:t>
            </a:r>
            <a:endParaRPr lang="ru-RU" sz="1600" b="1" dirty="0">
              <a:solidFill>
                <a:srgbClr val="0B5B37"/>
              </a:solidFill>
              <a:latin typeface="Arial" panose="020B0604020202020204" pitchFamily="34" charset="0"/>
              <a:cs typeface="Arial" panose="020B0604020202020204" pitchFamily="34" charset="0"/>
            </a:endParaRPr>
          </a:p>
        </p:txBody>
      </p:sp>
      <p:sp>
        <p:nvSpPr>
          <p:cNvPr id="13" name="Прямоугольник 12"/>
          <p:cNvSpPr/>
          <p:nvPr/>
        </p:nvSpPr>
        <p:spPr>
          <a:xfrm rot="16200000">
            <a:off x="-568913" y="5697200"/>
            <a:ext cx="1480362" cy="36014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432" y="6617452"/>
            <a:ext cx="9143998" cy="5190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0" y="241484"/>
            <a:ext cx="9143998" cy="523220"/>
          </a:xfrm>
          <a:prstGeom prst="rect">
            <a:avLst/>
          </a:prstGeom>
        </p:spPr>
        <p:txBody>
          <a:bodyPr wrap="square">
            <a:spAutoFit/>
          </a:bodyPr>
          <a:lstStyle/>
          <a:p>
            <a:pPr algn="ctr" eaLnBrk="0" hangingPunct="0">
              <a:spcBef>
                <a:spcPct val="50000"/>
              </a:spcBef>
            </a:pPr>
            <a:r>
              <a:rPr lang="en-US" sz="2800" b="1" dirty="0">
                <a:solidFill>
                  <a:srgbClr val="336600"/>
                </a:solidFill>
                <a:latin typeface="Arial" pitchFamily="34" charset="0"/>
                <a:cs typeface="Arial" pitchFamily="34" charset="0"/>
              </a:rPr>
              <a:t>INTRODUCTION</a:t>
            </a:r>
            <a:endParaRPr lang="ru-RU" sz="2800" b="1" dirty="0">
              <a:solidFill>
                <a:srgbClr val="336600"/>
              </a:solidFill>
              <a:latin typeface="Arial" pitchFamily="34" charset="0"/>
              <a:cs typeface="Arial" pitchFamily="34" charset="0"/>
            </a:endParaRPr>
          </a:p>
        </p:txBody>
      </p:sp>
    </p:spTree>
    <p:extLst>
      <p:ext uri="{BB962C8B-B14F-4D97-AF65-F5344CB8AC3E}">
        <p14:creationId xmlns:p14="http://schemas.microsoft.com/office/powerpoint/2010/main" val="985871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Объект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188640"/>
            <a:ext cx="641262" cy="639417"/>
          </a:xfrm>
          <a:prstGeom prst="rect">
            <a:avLst/>
          </a:prstGeom>
        </p:spPr>
      </p:pic>
      <p:sp>
        <p:nvSpPr>
          <p:cNvPr id="9" name="Прямоугольник 8"/>
          <p:cNvSpPr/>
          <p:nvPr/>
        </p:nvSpPr>
        <p:spPr>
          <a:xfrm>
            <a:off x="3" y="6669360"/>
            <a:ext cx="9143998" cy="11396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437" y="6751323"/>
            <a:ext cx="9143998" cy="134061"/>
          </a:xfrm>
          <a:prstGeom prst="rect">
            <a:avLst/>
          </a:prstGeom>
          <a:solidFill>
            <a:srgbClr val="2F6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2" y="-2246"/>
            <a:ext cx="9143999" cy="16756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flipV="1">
            <a:off x="-999" y="764701"/>
            <a:ext cx="354232" cy="1233791"/>
          </a:xfrm>
          <a:prstGeom prst="rect">
            <a:avLst/>
          </a:prstGeom>
          <a:solidFill>
            <a:srgbClr val="EBF2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2" y="3068960"/>
            <a:ext cx="353474" cy="206812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a:p>
        </p:txBody>
      </p:sp>
      <p:sp>
        <p:nvSpPr>
          <p:cNvPr id="17" name="Прямоугольник 16"/>
          <p:cNvSpPr/>
          <p:nvPr/>
        </p:nvSpPr>
        <p:spPr>
          <a:xfrm flipV="1">
            <a:off x="-8804" y="1998492"/>
            <a:ext cx="360141" cy="108549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359142" y="807090"/>
            <a:ext cx="8640147" cy="2062103"/>
          </a:xfrm>
          <a:prstGeom prst="rect">
            <a:avLst/>
          </a:prstGeom>
        </p:spPr>
        <p:txBody>
          <a:bodyPr wrap="square">
            <a:spAutoFit/>
          </a:bodyPr>
          <a:lstStyle/>
          <a:p>
            <a:pPr indent="365125" algn="just"/>
            <a:r>
              <a:rPr lang="en-US" sz="1600" b="1" dirty="0">
                <a:solidFill>
                  <a:srgbClr val="0B5B37"/>
                </a:solidFill>
                <a:latin typeface="Arial" panose="020B0604020202020204" pitchFamily="34" charset="0"/>
                <a:cs typeface="Arial" panose="020B0604020202020204" pitchFamily="34" charset="0"/>
              </a:rPr>
              <a:t>Urea</a:t>
            </a:r>
            <a:r>
              <a:rPr lang="ru-RU" sz="1600" b="1" dirty="0">
                <a:solidFill>
                  <a:srgbClr val="0B5B37"/>
                </a:solidFill>
                <a:latin typeface="Arial" panose="020B0604020202020204" pitchFamily="34" charset="0"/>
                <a:cs typeface="Arial" panose="020B0604020202020204" pitchFamily="34" charset="0"/>
              </a:rPr>
              <a:t>. </a:t>
            </a:r>
            <a:r>
              <a:rPr lang="en-US" sz="1600" dirty="0">
                <a:solidFill>
                  <a:srgbClr val="0B5B37"/>
                </a:solidFill>
                <a:latin typeface="Arial" panose="020B0604020202020204" pitchFamily="34" charset="0"/>
                <a:cs typeface="Arial" panose="020B0604020202020204" pitchFamily="34" charset="0"/>
              </a:rPr>
              <a:t>The largest demand for Urea in the world market belongs to Chinese Consumers. China produces 43% and consumes 40% of the world’s urea. The second largest consumer of urea is India (20%). About 8,5% of urea is bought by the countries of Europe and the CIS, 6.5% - by the USA. In total, these countries consume ¾ of the world’s urea.</a:t>
            </a:r>
          </a:p>
          <a:p>
            <a:pPr indent="365125" algn="just"/>
            <a:r>
              <a:rPr lang="en-US" sz="1600" dirty="0">
                <a:solidFill>
                  <a:srgbClr val="0B5B37"/>
                </a:solidFill>
                <a:latin typeface="Arial" panose="020B0604020202020204" pitchFamily="34" charset="0"/>
                <a:cs typeface="Arial" panose="020B0604020202020204" pitchFamily="34" charset="0"/>
              </a:rPr>
              <a:t>About 165 million tons of urea is sold annually in the world. According to experts</a:t>
            </a:r>
            <a:r>
              <a:rPr lang="uz-Cyrl-UZ" sz="1600" dirty="0">
                <a:solidFill>
                  <a:srgbClr val="0B5B37"/>
                </a:solidFill>
                <a:latin typeface="Arial" panose="020B0604020202020204" pitchFamily="34" charset="0"/>
                <a:cs typeface="Arial" panose="020B0604020202020204" pitchFamily="34" charset="0"/>
              </a:rPr>
              <a:t> </a:t>
            </a:r>
            <a:r>
              <a:rPr lang="en-US" sz="1600" dirty="0">
                <a:solidFill>
                  <a:srgbClr val="0B5B37"/>
                </a:solidFill>
                <a:latin typeface="Arial" panose="020B0604020202020204" pitchFamily="34" charset="0"/>
                <a:cs typeface="Arial" panose="020B0604020202020204" pitchFamily="34" charset="0"/>
              </a:rPr>
              <a:t>opinion, in the coming years, the demand for it will grow. If the demand of consumers from China  and the USA can remain at the same level, it is forecasted that demand will grow in India, Brazil and European countries and in 2020 the aggregate demand will exceed 180 million tons. </a:t>
            </a:r>
          </a:p>
        </p:txBody>
      </p:sp>
      <p:sp>
        <p:nvSpPr>
          <p:cNvPr id="13" name="Прямоугольник 12"/>
          <p:cNvSpPr/>
          <p:nvPr/>
        </p:nvSpPr>
        <p:spPr>
          <a:xfrm rot="16200000">
            <a:off x="-568913" y="5697200"/>
            <a:ext cx="1480362" cy="36014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432" y="6617452"/>
            <a:ext cx="9143998" cy="5190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0" y="241484"/>
            <a:ext cx="9143998" cy="523220"/>
          </a:xfrm>
          <a:prstGeom prst="rect">
            <a:avLst/>
          </a:prstGeom>
        </p:spPr>
        <p:txBody>
          <a:bodyPr wrap="square">
            <a:spAutoFit/>
          </a:bodyPr>
          <a:lstStyle/>
          <a:p>
            <a:pPr algn="ctr" eaLnBrk="0" hangingPunct="0">
              <a:spcBef>
                <a:spcPct val="50000"/>
              </a:spcBef>
            </a:pPr>
            <a:r>
              <a:rPr lang="en-US" sz="2800" b="1" dirty="0">
                <a:solidFill>
                  <a:srgbClr val="336600"/>
                </a:solidFill>
                <a:latin typeface="Arial" pitchFamily="34" charset="0"/>
                <a:cs typeface="Arial" pitchFamily="34" charset="0"/>
              </a:rPr>
              <a:t>MARKETING</a:t>
            </a:r>
            <a:endParaRPr lang="ru-RU" sz="2800" b="1" dirty="0">
              <a:solidFill>
                <a:srgbClr val="336600"/>
              </a:solidFill>
              <a:latin typeface="Arial" pitchFamily="34" charset="0"/>
              <a:cs typeface="Arial" pitchFamily="34" charset="0"/>
            </a:endParaRPr>
          </a:p>
        </p:txBody>
      </p:sp>
      <p:pic>
        <p:nvPicPr>
          <p:cNvPr id="1025" name="Рисунок 5"/>
          <p:cNvPicPr>
            <a:picLocks noChangeAspect="1" noChangeArrowheads="1"/>
          </p:cNvPicPr>
          <p:nvPr/>
        </p:nvPicPr>
        <p:blipFill>
          <a:blip r:embed="rId4" cstate="print">
            <a:extLst>
              <a:ext uri="{28A0092B-C50C-407E-A947-70E740481C1C}">
                <a14:useLocalDpi xmlns:a14="http://schemas.microsoft.com/office/drawing/2010/main" val="0"/>
              </a:ext>
            </a:extLst>
          </a:blip>
          <a:srcRect l="-1646" t="21399"/>
          <a:stretch>
            <a:fillRect/>
          </a:stretch>
        </p:blipFill>
        <p:spPr bwMode="auto">
          <a:xfrm>
            <a:off x="4291771" y="3068960"/>
            <a:ext cx="4888741" cy="218283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59142" y="3375570"/>
            <a:ext cx="3924826" cy="2585323"/>
          </a:xfrm>
          <a:prstGeom prst="rect">
            <a:avLst/>
          </a:prstGeom>
        </p:spPr>
        <p:txBody>
          <a:bodyPr wrap="square">
            <a:spAutoFit/>
          </a:bodyPr>
          <a:lstStyle/>
          <a:p>
            <a:pPr indent="365125" algn="just"/>
            <a:r>
              <a:rPr lang="ru-RU" b="1" dirty="0">
                <a:solidFill>
                  <a:srgbClr val="0B5B37"/>
                </a:solidFill>
                <a:latin typeface="Arial" panose="020B0604020202020204" pitchFamily="34" charset="0"/>
                <a:cs typeface="Arial" panose="020B0604020202020204" pitchFamily="34" charset="0"/>
              </a:rPr>
              <a:t> </a:t>
            </a:r>
            <a:r>
              <a:rPr lang="en-US" sz="1600" b="1" dirty="0">
                <a:solidFill>
                  <a:srgbClr val="0B5B37"/>
                </a:solidFill>
                <a:latin typeface="Arial" panose="020B0604020202020204" pitchFamily="34" charset="0"/>
                <a:cs typeface="Arial" panose="020B0604020202020204" pitchFamily="34" charset="0"/>
              </a:rPr>
              <a:t>Ammonium nitrate </a:t>
            </a:r>
            <a:r>
              <a:rPr lang="ru-RU" sz="1600" dirty="0">
                <a:solidFill>
                  <a:srgbClr val="0B5B37"/>
                </a:solidFill>
                <a:latin typeface="Arial" panose="020B0604020202020204" pitchFamily="34" charset="0"/>
                <a:cs typeface="Arial" panose="020B0604020202020204" pitchFamily="34" charset="0"/>
              </a:rPr>
              <a:t>– </a:t>
            </a:r>
            <a:r>
              <a:rPr lang="en-US" sz="1600" dirty="0">
                <a:solidFill>
                  <a:srgbClr val="0B5B37"/>
                </a:solidFill>
                <a:latin typeface="Arial" panose="020B0604020202020204" pitchFamily="34" charset="0"/>
                <a:cs typeface="Arial" panose="020B0604020202020204" pitchFamily="34" charset="0"/>
              </a:rPr>
              <a:t>due to support of government, the demand for mineral fertilizers is high, the market is saturated through planned warehouses throughout the republic. The fertilizing season is annually marked by their deficit. In addition to it, ammonium nitrate, as a rule, is the main component of export, the main directions of which are Turkmenistan and Kazakhstan. </a:t>
            </a:r>
            <a:r>
              <a:rPr lang="ru-RU" sz="1600" dirty="0">
                <a:solidFill>
                  <a:srgbClr val="0B5B37"/>
                </a:solidFill>
                <a:latin typeface="Arial" panose="020B0604020202020204" pitchFamily="34" charset="0"/>
                <a:cs typeface="Arial" panose="020B0604020202020204" pitchFamily="34" charset="0"/>
              </a:rPr>
              <a:t> </a:t>
            </a:r>
          </a:p>
        </p:txBody>
      </p:sp>
      <p:sp>
        <p:nvSpPr>
          <p:cNvPr id="5" name="Прямоугольник 4"/>
          <p:cNvSpPr/>
          <p:nvPr/>
        </p:nvSpPr>
        <p:spPr>
          <a:xfrm>
            <a:off x="4644008" y="5129897"/>
            <a:ext cx="4355281" cy="954107"/>
          </a:xfrm>
          <a:prstGeom prst="rect">
            <a:avLst/>
          </a:prstGeom>
        </p:spPr>
        <p:txBody>
          <a:bodyPr wrap="square">
            <a:spAutoFit/>
          </a:bodyPr>
          <a:lstStyle/>
          <a:p>
            <a:pPr indent="449580" algn="just">
              <a:spcAft>
                <a:spcPts val="0"/>
              </a:spcAft>
            </a:pPr>
            <a:r>
              <a:rPr lang="en-US" sz="1400" dirty="0">
                <a:solidFill>
                  <a:srgbClr val="0B5B37"/>
                </a:solidFill>
                <a:latin typeface="Arial" panose="020B0604020202020204" pitchFamily="34" charset="0"/>
                <a:cs typeface="Arial" panose="020B0604020202020204" pitchFamily="34" charset="0"/>
              </a:rPr>
              <a:t>Today one of the largest nitrogen fertilizer producers in the world are China, which controls </a:t>
            </a:r>
            <a:r>
              <a:rPr lang="ru-RU" sz="1400" dirty="0">
                <a:solidFill>
                  <a:srgbClr val="0B5B37"/>
                </a:solidFill>
                <a:latin typeface="Arial" panose="020B0604020202020204" pitchFamily="34" charset="0"/>
                <a:cs typeface="Arial" panose="020B0604020202020204" pitchFamily="34" charset="0"/>
              </a:rPr>
              <a:t>34% </a:t>
            </a:r>
            <a:r>
              <a:rPr lang="en-US" sz="1400" dirty="0">
                <a:solidFill>
                  <a:srgbClr val="0B5B37"/>
                </a:solidFill>
                <a:latin typeface="Arial" panose="020B0604020202020204" pitchFamily="34" charset="0"/>
                <a:cs typeface="Arial" panose="020B0604020202020204" pitchFamily="34" charset="0"/>
              </a:rPr>
              <a:t>of the market, India </a:t>
            </a:r>
            <a:r>
              <a:rPr lang="ru-RU" sz="1400" dirty="0">
                <a:solidFill>
                  <a:srgbClr val="0B5B37"/>
                </a:solidFill>
                <a:latin typeface="Arial" panose="020B0604020202020204" pitchFamily="34" charset="0"/>
                <a:cs typeface="Arial" panose="020B0604020202020204" pitchFamily="34" charset="0"/>
              </a:rPr>
              <a:t>(10%), </a:t>
            </a:r>
            <a:r>
              <a:rPr lang="en-US" sz="1400" dirty="0">
                <a:solidFill>
                  <a:srgbClr val="0B5B37"/>
                </a:solidFill>
                <a:latin typeface="Arial" panose="020B0604020202020204" pitchFamily="34" charset="0"/>
                <a:cs typeface="Arial" panose="020B0604020202020204" pitchFamily="34" charset="0"/>
              </a:rPr>
              <a:t>USA (</a:t>
            </a:r>
            <a:r>
              <a:rPr lang="ru-RU" sz="1400" dirty="0">
                <a:solidFill>
                  <a:srgbClr val="0B5B37"/>
                </a:solidFill>
                <a:latin typeface="Arial" panose="020B0604020202020204" pitchFamily="34" charset="0"/>
                <a:cs typeface="Arial" panose="020B0604020202020204" pitchFamily="34" charset="0"/>
              </a:rPr>
              <a:t>9%), </a:t>
            </a:r>
            <a:r>
              <a:rPr lang="en-US" sz="1400" dirty="0">
                <a:solidFill>
                  <a:srgbClr val="0B5B37"/>
                </a:solidFill>
                <a:latin typeface="Arial" panose="020B0604020202020204" pitchFamily="34" charset="0"/>
                <a:cs typeface="Arial" panose="020B0604020202020204" pitchFamily="34" charset="0"/>
              </a:rPr>
              <a:t>Russia</a:t>
            </a:r>
            <a:r>
              <a:rPr lang="ru-RU" sz="1400" dirty="0">
                <a:solidFill>
                  <a:srgbClr val="0B5B37"/>
                </a:solidFill>
                <a:latin typeface="Arial" panose="020B0604020202020204" pitchFamily="34" charset="0"/>
                <a:cs typeface="Arial" panose="020B0604020202020204" pitchFamily="34" charset="0"/>
              </a:rPr>
              <a:t> (6%) </a:t>
            </a:r>
            <a:r>
              <a:rPr lang="en-US" sz="1400" dirty="0">
                <a:solidFill>
                  <a:srgbClr val="0B5B37"/>
                </a:solidFill>
                <a:latin typeface="Arial" panose="020B0604020202020204" pitchFamily="34" charset="0"/>
                <a:cs typeface="Arial" panose="020B0604020202020204" pitchFamily="34" charset="0"/>
              </a:rPr>
              <a:t>and</a:t>
            </a:r>
            <a:r>
              <a:rPr lang="ru-RU" sz="1400" dirty="0">
                <a:solidFill>
                  <a:srgbClr val="0B5B37"/>
                </a:solidFill>
                <a:latin typeface="Arial" panose="020B0604020202020204" pitchFamily="34" charset="0"/>
                <a:cs typeface="Arial" panose="020B0604020202020204" pitchFamily="34" charset="0"/>
              </a:rPr>
              <a:t> </a:t>
            </a:r>
            <a:r>
              <a:rPr lang="en-US" sz="1400" dirty="0">
                <a:solidFill>
                  <a:srgbClr val="0B5B37"/>
                </a:solidFill>
                <a:latin typeface="Arial" panose="020B0604020202020204" pitchFamily="34" charset="0"/>
                <a:cs typeface="Arial" panose="020B0604020202020204" pitchFamily="34" charset="0"/>
              </a:rPr>
              <a:t>Ukraine</a:t>
            </a:r>
            <a:r>
              <a:rPr lang="ru-RU" sz="1400" dirty="0">
                <a:solidFill>
                  <a:srgbClr val="0B5B37"/>
                </a:solidFill>
                <a:latin typeface="Arial" panose="020B0604020202020204" pitchFamily="34" charset="0"/>
                <a:cs typeface="Arial" panose="020B0604020202020204" pitchFamily="34" charset="0"/>
              </a:rPr>
              <a:t> (3%).</a:t>
            </a:r>
          </a:p>
        </p:txBody>
      </p:sp>
    </p:spTree>
    <p:extLst>
      <p:ext uri="{BB962C8B-B14F-4D97-AF65-F5344CB8AC3E}">
        <p14:creationId xmlns:p14="http://schemas.microsoft.com/office/powerpoint/2010/main" val="2522637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5" descr="D:\AO Farg'onaazot\Azot Rasmlar\Color\DSC048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86" y="836712"/>
            <a:ext cx="2936267" cy="2202201"/>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 y="3429000"/>
            <a:ext cx="9143999" cy="244827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a:r>
              <a:rPr lang="ru-RU" sz="1600" dirty="0">
                <a:solidFill>
                  <a:srgbClr val="0B5B37"/>
                </a:solidFill>
              </a:rPr>
              <a:t>- </a:t>
            </a:r>
            <a:r>
              <a:rPr lang="en-US" sz="1600" dirty="0">
                <a:solidFill>
                  <a:srgbClr val="0B5B37"/>
                </a:solidFill>
              </a:rPr>
              <a:t>Natural gas compression up to 4,5 MPa</a:t>
            </a:r>
            <a:r>
              <a:rPr lang="ru-RU" sz="1600" dirty="0">
                <a:solidFill>
                  <a:srgbClr val="0B5B37"/>
                </a:solidFill>
              </a:rPr>
              <a:t> (45</a:t>
            </a:r>
            <a:r>
              <a:rPr lang="en-US" sz="1600" dirty="0" err="1">
                <a:solidFill>
                  <a:srgbClr val="0B5B37"/>
                </a:solidFill>
              </a:rPr>
              <a:t>kgf</a:t>
            </a:r>
            <a:r>
              <a:rPr lang="ru-RU" sz="1600" dirty="0">
                <a:solidFill>
                  <a:srgbClr val="0B5B37"/>
                </a:solidFill>
              </a:rPr>
              <a:t>/</a:t>
            </a:r>
            <a:r>
              <a:rPr lang="en-US" sz="1600" dirty="0">
                <a:solidFill>
                  <a:srgbClr val="0B5B37"/>
                </a:solidFill>
              </a:rPr>
              <a:t>cm</a:t>
            </a:r>
            <a:r>
              <a:rPr lang="ru-RU" sz="1600" baseline="30000" dirty="0">
                <a:solidFill>
                  <a:srgbClr val="0B5B37"/>
                </a:solidFill>
              </a:rPr>
              <a:t>2</a:t>
            </a:r>
            <a:r>
              <a:rPr lang="ru-RU" sz="1600" dirty="0">
                <a:solidFill>
                  <a:srgbClr val="0B5B37"/>
                </a:solidFill>
              </a:rPr>
              <a:t>);</a:t>
            </a:r>
          </a:p>
          <a:p>
            <a:pPr marL="182563"/>
            <a:r>
              <a:rPr lang="ru-RU" sz="1600" dirty="0">
                <a:solidFill>
                  <a:srgbClr val="0B5B37"/>
                </a:solidFill>
              </a:rPr>
              <a:t>- </a:t>
            </a:r>
            <a:r>
              <a:rPr lang="en-US" sz="1600" dirty="0">
                <a:solidFill>
                  <a:srgbClr val="0B5B37"/>
                </a:solidFill>
              </a:rPr>
              <a:t>Natural gas purification from sulfur compounds </a:t>
            </a:r>
          </a:p>
          <a:p>
            <a:pPr marL="182563"/>
            <a:r>
              <a:rPr lang="en-US" sz="1600" dirty="0">
                <a:solidFill>
                  <a:srgbClr val="0B5B37"/>
                </a:solidFill>
              </a:rPr>
              <a:t>- Methane steam catalytic conversion in a  tube furnace</a:t>
            </a:r>
            <a:endParaRPr lang="ru-RU" sz="1600" dirty="0">
              <a:solidFill>
                <a:srgbClr val="0B5B37"/>
              </a:solidFill>
            </a:endParaRPr>
          </a:p>
          <a:p>
            <a:pPr marL="182563"/>
            <a:r>
              <a:rPr lang="ru-RU" sz="1600" dirty="0">
                <a:solidFill>
                  <a:srgbClr val="0B5B37"/>
                </a:solidFill>
              </a:rPr>
              <a:t>- </a:t>
            </a:r>
            <a:r>
              <a:rPr lang="en-US" sz="1600" dirty="0">
                <a:solidFill>
                  <a:srgbClr val="0B5B37"/>
                </a:solidFill>
              </a:rPr>
              <a:t>Steam air conversion of residual methane in mine converter</a:t>
            </a:r>
            <a:r>
              <a:rPr lang="ru-RU" sz="1600" dirty="0">
                <a:solidFill>
                  <a:srgbClr val="0B5B37"/>
                </a:solidFill>
              </a:rPr>
              <a:t>;</a:t>
            </a:r>
          </a:p>
          <a:p>
            <a:pPr marL="266700" indent="-84138"/>
            <a:r>
              <a:rPr lang="ru-RU" sz="1600" dirty="0">
                <a:solidFill>
                  <a:srgbClr val="0B5B37"/>
                </a:solidFill>
              </a:rPr>
              <a:t>- </a:t>
            </a:r>
            <a:r>
              <a:rPr lang="en-US" sz="1600" dirty="0">
                <a:solidFill>
                  <a:srgbClr val="0B5B37"/>
                </a:solidFill>
              </a:rPr>
              <a:t>Two stage conversion of carbon monoxide on medium and low temperature catalysts</a:t>
            </a:r>
            <a:r>
              <a:rPr lang="ru-RU" sz="1600" dirty="0">
                <a:solidFill>
                  <a:srgbClr val="0B5B37"/>
                </a:solidFill>
              </a:rPr>
              <a:t>;</a:t>
            </a:r>
          </a:p>
          <a:p>
            <a:pPr marL="182563"/>
            <a:r>
              <a:rPr lang="ru-RU" sz="1600" dirty="0">
                <a:solidFill>
                  <a:srgbClr val="0B5B37"/>
                </a:solidFill>
              </a:rPr>
              <a:t>- </a:t>
            </a:r>
            <a:r>
              <a:rPr lang="en-US" sz="1600" dirty="0">
                <a:solidFill>
                  <a:srgbClr val="0B5B37"/>
                </a:solidFill>
              </a:rPr>
              <a:t>Double-line </a:t>
            </a:r>
            <a:r>
              <a:rPr lang="en-US" sz="1600" dirty="0" err="1">
                <a:solidFill>
                  <a:srgbClr val="0B5B37"/>
                </a:solidFill>
              </a:rPr>
              <a:t>methyldiethanolamine</a:t>
            </a:r>
            <a:r>
              <a:rPr lang="en-US" sz="1600" dirty="0">
                <a:solidFill>
                  <a:srgbClr val="0B5B37"/>
                </a:solidFill>
              </a:rPr>
              <a:t> gas purification from carbon dioxide</a:t>
            </a:r>
            <a:r>
              <a:rPr lang="ru-RU" sz="1600" dirty="0">
                <a:solidFill>
                  <a:srgbClr val="0B5B37"/>
                </a:solidFill>
              </a:rPr>
              <a:t>;</a:t>
            </a:r>
          </a:p>
          <a:p>
            <a:pPr marL="182563"/>
            <a:r>
              <a:rPr lang="ru-RU" sz="1600" dirty="0">
                <a:solidFill>
                  <a:srgbClr val="0B5B37"/>
                </a:solidFill>
              </a:rPr>
              <a:t>- </a:t>
            </a:r>
            <a:r>
              <a:rPr lang="en-US" sz="1600" dirty="0">
                <a:solidFill>
                  <a:srgbClr val="0B5B37"/>
                </a:solidFill>
              </a:rPr>
              <a:t>Fine purification of the nitrogen-hydrogen mixture from CO and CO2 by hydrogenation.</a:t>
            </a:r>
            <a:endParaRPr lang="ru-RU" sz="1600" dirty="0">
              <a:solidFill>
                <a:srgbClr val="0B5B37"/>
              </a:solidFill>
            </a:endParaRPr>
          </a:p>
          <a:p>
            <a:pPr marL="182563"/>
            <a:r>
              <a:rPr lang="ru-RU" sz="1600" dirty="0">
                <a:solidFill>
                  <a:srgbClr val="0B5B37"/>
                </a:solidFill>
              </a:rPr>
              <a:t>- </a:t>
            </a:r>
            <a:r>
              <a:rPr lang="en-US" sz="1600" dirty="0">
                <a:solidFill>
                  <a:srgbClr val="0B5B37"/>
                </a:solidFill>
              </a:rPr>
              <a:t>Compression of the purified nitrogen-hydrogen mixture</a:t>
            </a:r>
            <a:r>
              <a:rPr lang="ru-RU" sz="1600" dirty="0">
                <a:solidFill>
                  <a:srgbClr val="0B5B37"/>
                </a:solidFill>
              </a:rPr>
              <a:t> 32 </a:t>
            </a:r>
            <a:r>
              <a:rPr lang="en-US" sz="1600" dirty="0" err="1">
                <a:solidFill>
                  <a:srgbClr val="0B5B37"/>
                </a:solidFill>
              </a:rPr>
              <a:t>MPa</a:t>
            </a:r>
            <a:r>
              <a:rPr lang="ru-RU" sz="1600" dirty="0">
                <a:solidFill>
                  <a:srgbClr val="0B5B37"/>
                </a:solidFill>
              </a:rPr>
              <a:t> (320 </a:t>
            </a:r>
            <a:r>
              <a:rPr lang="en-US" sz="1600" dirty="0" err="1">
                <a:solidFill>
                  <a:srgbClr val="0B5B37"/>
                </a:solidFill>
              </a:rPr>
              <a:t>kgf</a:t>
            </a:r>
            <a:r>
              <a:rPr lang="ru-RU" sz="1600" dirty="0">
                <a:solidFill>
                  <a:srgbClr val="0B5B37"/>
                </a:solidFill>
              </a:rPr>
              <a:t>/</a:t>
            </a:r>
            <a:r>
              <a:rPr lang="en-US" sz="1600" dirty="0">
                <a:solidFill>
                  <a:srgbClr val="0B5B37"/>
                </a:solidFill>
              </a:rPr>
              <a:t>cm</a:t>
            </a:r>
            <a:r>
              <a:rPr lang="ru-RU" sz="1600" baseline="30000" dirty="0">
                <a:solidFill>
                  <a:srgbClr val="0B5B37"/>
                </a:solidFill>
              </a:rPr>
              <a:t>2</a:t>
            </a:r>
            <a:r>
              <a:rPr lang="ru-RU" sz="1600" dirty="0">
                <a:solidFill>
                  <a:srgbClr val="0B5B37"/>
                </a:solidFill>
              </a:rPr>
              <a:t>)</a:t>
            </a:r>
          </a:p>
        </p:txBody>
      </p:sp>
      <p:sp>
        <p:nvSpPr>
          <p:cNvPr id="6" name="Прямоугольник 5"/>
          <p:cNvSpPr/>
          <p:nvPr/>
        </p:nvSpPr>
        <p:spPr>
          <a:xfrm rot="10800000" flipV="1">
            <a:off x="-4" y="3212976"/>
            <a:ext cx="9144003" cy="3098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B5B37"/>
                </a:solidFill>
                <a:latin typeface="+mj-lt"/>
              </a:rPr>
              <a:t>Ammonia production consists of several technological stages</a:t>
            </a:r>
            <a:r>
              <a:rPr lang="ru-RU" b="1" dirty="0">
                <a:solidFill>
                  <a:srgbClr val="0B5B37"/>
                </a:solidFill>
                <a:latin typeface="+mj-lt"/>
              </a:rPr>
              <a:t>:</a:t>
            </a:r>
            <a:endParaRPr lang="ru-RU" b="1" dirty="0">
              <a:latin typeface="+mj-lt"/>
            </a:endParaRPr>
          </a:p>
        </p:txBody>
      </p:sp>
      <p:sp>
        <p:nvSpPr>
          <p:cNvPr id="7" name="Прямоугольник 6"/>
          <p:cNvSpPr/>
          <p:nvPr/>
        </p:nvSpPr>
        <p:spPr>
          <a:xfrm>
            <a:off x="2" y="-2246"/>
            <a:ext cx="9143999" cy="16756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 Box 11"/>
          <p:cNvSpPr txBox="1">
            <a:spLocks noChangeArrowheads="1"/>
          </p:cNvSpPr>
          <p:nvPr/>
        </p:nvSpPr>
        <p:spPr bwMode="auto">
          <a:xfrm>
            <a:off x="611561" y="347861"/>
            <a:ext cx="51845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ru-RU" b="1" dirty="0">
                <a:solidFill>
                  <a:srgbClr val="336600"/>
                </a:solidFill>
                <a:latin typeface="Arial" pitchFamily="34" charset="0"/>
                <a:cs typeface="Arial" pitchFamily="34" charset="0"/>
              </a:rPr>
              <a:t>AMMONIA PRODUCTION</a:t>
            </a:r>
            <a:endParaRPr lang="ru-RU" altLang="ru-RU" b="1" dirty="0">
              <a:solidFill>
                <a:srgbClr val="336600"/>
              </a:solidFill>
              <a:latin typeface="Arial" pitchFamily="34" charset="0"/>
              <a:cs typeface="Arial" pitchFamily="34" charset="0"/>
            </a:endParaRPr>
          </a:p>
        </p:txBody>
      </p:sp>
      <p:sp>
        <p:nvSpPr>
          <p:cNvPr id="17" name="Text Box 3"/>
          <p:cNvSpPr txBox="1">
            <a:spLocks noChangeArrowheads="1"/>
          </p:cNvSpPr>
          <p:nvPr/>
        </p:nvSpPr>
        <p:spPr bwMode="auto">
          <a:xfrm>
            <a:off x="179512" y="836712"/>
            <a:ext cx="6840760" cy="235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defTabSz="957263" eaLnBrk="0" hangingPunct="0">
              <a:defRPr sz="2400">
                <a:solidFill>
                  <a:schemeClr val="tx1"/>
                </a:solidFill>
                <a:latin typeface="Times New Roman" pitchFamily="18" charset="0"/>
              </a:defRPr>
            </a:lvl1pPr>
            <a:lvl2pPr marL="742950" indent="-285750" defTabSz="957263" eaLnBrk="0" hangingPunct="0">
              <a:defRPr sz="2400">
                <a:solidFill>
                  <a:schemeClr val="tx1"/>
                </a:solidFill>
                <a:latin typeface="Times New Roman" pitchFamily="18" charset="0"/>
              </a:defRPr>
            </a:lvl2pPr>
            <a:lvl3pPr marL="1143000" indent="-228600" defTabSz="957263" eaLnBrk="0" hangingPunct="0">
              <a:defRPr sz="2400">
                <a:solidFill>
                  <a:schemeClr val="tx1"/>
                </a:solidFill>
                <a:latin typeface="Times New Roman" pitchFamily="18" charset="0"/>
              </a:defRPr>
            </a:lvl3pPr>
            <a:lvl4pPr marL="1600200" indent="-228600" defTabSz="957263" eaLnBrk="0" hangingPunct="0">
              <a:defRPr sz="2400">
                <a:solidFill>
                  <a:schemeClr val="tx1"/>
                </a:solidFill>
                <a:latin typeface="Times New Roman" pitchFamily="18" charset="0"/>
              </a:defRPr>
            </a:lvl4pPr>
            <a:lvl5pPr marL="2057400" indent="-228600" defTabSz="957263" eaLnBrk="0" hangingPunct="0">
              <a:defRPr sz="2400">
                <a:solidFill>
                  <a:schemeClr val="tx1"/>
                </a:solidFill>
                <a:latin typeface="Times New Roman" pitchFamily="18" charset="0"/>
              </a:defRPr>
            </a:lvl5pPr>
            <a:lvl6pPr marL="2514600" indent="-228600" defTabSz="957263" eaLnBrk="0" fontAlgn="base" hangingPunct="0">
              <a:spcBef>
                <a:spcPct val="0"/>
              </a:spcBef>
              <a:spcAft>
                <a:spcPct val="0"/>
              </a:spcAft>
              <a:defRPr sz="2400">
                <a:solidFill>
                  <a:schemeClr val="tx1"/>
                </a:solidFill>
                <a:latin typeface="Times New Roman" pitchFamily="18" charset="0"/>
              </a:defRPr>
            </a:lvl6pPr>
            <a:lvl7pPr marL="2971800" indent="-228600" defTabSz="957263" eaLnBrk="0" fontAlgn="base" hangingPunct="0">
              <a:spcBef>
                <a:spcPct val="0"/>
              </a:spcBef>
              <a:spcAft>
                <a:spcPct val="0"/>
              </a:spcAft>
              <a:defRPr sz="2400">
                <a:solidFill>
                  <a:schemeClr val="tx1"/>
                </a:solidFill>
                <a:latin typeface="Times New Roman" pitchFamily="18" charset="0"/>
              </a:defRPr>
            </a:lvl7pPr>
            <a:lvl8pPr marL="3429000" indent="-228600" defTabSz="957263" eaLnBrk="0" fontAlgn="base" hangingPunct="0">
              <a:spcBef>
                <a:spcPct val="0"/>
              </a:spcBef>
              <a:spcAft>
                <a:spcPct val="0"/>
              </a:spcAft>
              <a:defRPr sz="2400">
                <a:solidFill>
                  <a:schemeClr val="tx1"/>
                </a:solidFill>
                <a:latin typeface="Times New Roman" pitchFamily="18" charset="0"/>
              </a:defRPr>
            </a:lvl8pPr>
            <a:lvl9pPr marL="3886200" indent="-228600" defTabSz="957263"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150000"/>
              </a:lnSpc>
            </a:pPr>
            <a:r>
              <a:rPr lang="en-US" sz="1400" dirty="0">
                <a:latin typeface="Arial" pitchFamily="34" charset="0"/>
                <a:cs typeface="Arial" pitchFamily="34" charset="0"/>
              </a:rPr>
              <a:t>Commissioning date </a:t>
            </a:r>
            <a:r>
              <a:rPr lang="ru-RU" sz="1400" dirty="0">
                <a:latin typeface="Arial" pitchFamily="34" charset="0"/>
                <a:cs typeface="Arial" pitchFamily="34" charset="0"/>
              </a:rPr>
              <a:t>		</a:t>
            </a:r>
            <a:r>
              <a:rPr lang="en-US" sz="1400" dirty="0">
                <a:latin typeface="Arial" pitchFamily="34" charset="0"/>
                <a:cs typeface="Arial" pitchFamily="34" charset="0"/>
              </a:rPr>
              <a:t>	</a:t>
            </a:r>
            <a:r>
              <a:rPr lang="ru-RU" sz="1400" dirty="0">
                <a:latin typeface="Arial" pitchFamily="34" charset="0"/>
                <a:cs typeface="Arial" pitchFamily="34" charset="0"/>
              </a:rPr>
              <a:t>1982 </a:t>
            </a:r>
            <a:endParaRPr lang="en-US" sz="1400" dirty="0">
              <a:latin typeface="Arial" pitchFamily="34" charset="0"/>
              <a:cs typeface="Arial" pitchFamily="34" charset="0"/>
            </a:endParaRPr>
          </a:p>
          <a:p>
            <a:pPr eaLnBrk="1" hangingPunct="1">
              <a:lnSpc>
                <a:spcPct val="150000"/>
              </a:lnSpc>
            </a:pPr>
            <a:r>
              <a:rPr lang="en-US" sz="1400" dirty="0">
                <a:latin typeface="Arial" pitchFamily="34" charset="0"/>
                <a:cs typeface="Arial" pitchFamily="34" charset="0"/>
              </a:rPr>
              <a:t>Production capacity 		</a:t>
            </a:r>
            <a:r>
              <a:rPr lang="ru-RU" sz="1400" dirty="0">
                <a:latin typeface="Arial" pitchFamily="34" charset="0"/>
                <a:cs typeface="Arial" pitchFamily="34" charset="0"/>
              </a:rPr>
              <a:t>	450 </a:t>
            </a:r>
            <a:r>
              <a:rPr lang="en-US" sz="1400" dirty="0">
                <a:latin typeface="Arial" pitchFamily="34" charset="0"/>
                <a:cs typeface="Arial" pitchFamily="34" charset="0"/>
              </a:rPr>
              <a:t> th.tn. per year</a:t>
            </a:r>
            <a:r>
              <a:rPr lang="ru-RU" sz="1400" dirty="0">
                <a:latin typeface="Arial" pitchFamily="34" charset="0"/>
                <a:cs typeface="Arial" pitchFamily="34" charset="0"/>
              </a:rPr>
              <a:t> </a:t>
            </a:r>
          </a:p>
          <a:p>
            <a:pPr eaLnBrk="1" hangingPunct="1">
              <a:lnSpc>
                <a:spcPct val="150000"/>
              </a:lnSpc>
            </a:pPr>
            <a:r>
              <a:rPr lang="en-US" sz="1400" dirty="0">
                <a:latin typeface="Arial" pitchFamily="34" charset="0"/>
                <a:cs typeface="Arial" pitchFamily="34" charset="0"/>
              </a:rPr>
              <a:t>Achieved production capacity	</a:t>
            </a:r>
            <a:r>
              <a:rPr lang="ru-RU" sz="1400" dirty="0">
                <a:latin typeface="Arial" pitchFamily="34" charset="0"/>
                <a:cs typeface="Arial" pitchFamily="34" charset="0"/>
              </a:rPr>
              <a:t>	452 493 </a:t>
            </a:r>
            <a:r>
              <a:rPr lang="en-US" sz="1400" dirty="0">
                <a:latin typeface="Arial" pitchFamily="34" charset="0"/>
                <a:cs typeface="Arial" pitchFamily="34" charset="0"/>
              </a:rPr>
              <a:t>tn. in</a:t>
            </a:r>
            <a:r>
              <a:rPr lang="ru-RU" sz="1400" dirty="0">
                <a:latin typeface="Arial" pitchFamily="34" charset="0"/>
                <a:cs typeface="Arial" pitchFamily="34" charset="0"/>
              </a:rPr>
              <a:t> 2016 </a:t>
            </a:r>
          </a:p>
          <a:p>
            <a:pPr eaLnBrk="1" hangingPunct="1">
              <a:lnSpc>
                <a:spcPct val="150000"/>
              </a:lnSpc>
            </a:pPr>
            <a:r>
              <a:rPr lang="en-US" sz="1400" dirty="0">
                <a:latin typeface="Arial" pitchFamily="34" charset="0"/>
                <a:cs typeface="Arial" pitchFamily="34" charset="0"/>
              </a:rPr>
              <a:t>Number of technological lines 	</a:t>
            </a:r>
            <a:r>
              <a:rPr lang="ru-RU" sz="1400" dirty="0">
                <a:latin typeface="Arial" pitchFamily="34" charset="0"/>
                <a:cs typeface="Arial" pitchFamily="34" charset="0"/>
              </a:rPr>
              <a:t>	</a:t>
            </a:r>
            <a:r>
              <a:rPr lang="en-US" sz="1400" dirty="0">
                <a:latin typeface="Arial" pitchFamily="34" charset="0"/>
                <a:cs typeface="Arial" pitchFamily="34" charset="0"/>
              </a:rPr>
              <a:t>single </a:t>
            </a:r>
            <a:endParaRPr lang="ru-RU" sz="1400" dirty="0">
              <a:latin typeface="Arial" pitchFamily="34" charset="0"/>
              <a:cs typeface="Arial" pitchFamily="34" charset="0"/>
            </a:endParaRPr>
          </a:p>
          <a:p>
            <a:pPr eaLnBrk="1" hangingPunct="1">
              <a:lnSpc>
                <a:spcPct val="150000"/>
              </a:lnSpc>
            </a:pPr>
            <a:r>
              <a:rPr lang="en-US" sz="1400" dirty="0">
                <a:latin typeface="Arial" pitchFamily="34" charset="0"/>
                <a:cs typeface="Arial" pitchFamily="34" charset="0"/>
              </a:rPr>
              <a:t>Operating hours </a:t>
            </a:r>
            <a:r>
              <a:rPr lang="ru-RU" sz="1400" dirty="0">
                <a:latin typeface="Arial" pitchFamily="34" charset="0"/>
                <a:cs typeface="Arial" pitchFamily="34" charset="0"/>
              </a:rPr>
              <a:t>			</a:t>
            </a:r>
            <a:r>
              <a:rPr lang="en-US" sz="1400" dirty="0">
                <a:latin typeface="Arial" pitchFamily="34" charset="0"/>
                <a:cs typeface="Arial" pitchFamily="34" charset="0"/>
              </a:rPr>
              <a:t>continuous, 330 days a year</a:t>
            </a:r>
            <a:endParaRPr lang="ru-RU" sz="1400" dirty="0">
              <a:latin typeface="Arial" pitchFamily="34" charset="0"/>
              <a:cs typeface="Arial" pitchFamily="34" charset="0"/>
            </a:endParaRPr>
          </a:p>
          <a:p>
            <a:pPr eaLnBrk="1" hangingPunct="1">
              <a:lnSpc>
                <a:spcPct val="150000"/>
              </a:lnSpc>
            </a:pPr>
            <a:r>
              <a:rPr lang="en-US" sz="1400" dirty="0">
                <a:latin typeface="Arial" pitchFamily="34" charset="0"/>
                <a:cs typeface="Arial" pitchFamily="34" charset="0"/>
              </a:rPr>
              <a:t>General planner	 </a:t>
            </a:r>
            <a:r>
              <a:rPr lang="ru-RU" sz="1400" dirty="0">
                <a:latin typeface="Arial" pitchFamily="34" charset="0"/>
                <a:cs typeface="Arial" pitchFamily="34" charset="0"/>
              </a:rPr>
              <a:t>		«</a:t>
            </a:r>
            <a:r>
              <a:rPr lang="en-US" sz="1400" dirty="0">
                <a:latin typeface="Arial" pitchFamily="34" charset="0"/>
                <a:cs typeface="Arial" pitchFamily="34" charset="0"/>
              </a:rPr>
              <a:t>O</a:t>
            </a:r>
            <a:r>
              <a:rPr lang="ru-RU" sz="1400" dirty="0">
                <a:latin typeface="Arial" pitchFamily="34" charset="0"/>
                <a:cs typeface="Arial" pitchFamily="34" charset="0"/>
              </a:rPr>
              <a:t>’</a:t>
            </a:r>
            <a:r>
              <a:rPr lang="en-US" sz="1400" dirty="0">
                <a:latin typeface="Arial" pitchFamily="34" charset="0"/>
                <a:cs typeface="Arial" pitchFamily="34" charset="0"/>
              </a:rPr>
              <a:t>ZKIMYOSANOATLOYIHA</a:t>
            </a:r>
            <a:r>
              <a:rPr lang="ru-RU" sz="1400" dirty="0">
                <a:latin typeface="Arial" pitchFamily="34" charset="0"/>
                <a:cs typeface="Arial" pitchFamily="34" charset="0"/>
              </a:rPr>
              <a:t>»</a:t>
            </a:r>
            <a:r>
              <a:rPr lang="en-US" sz="1400" dirty="0">
                <a:latin typeface="Arial" pitchFamily="34" charset="0"/>
                <a:cs typeface="Arial" pitchFamily="34" charset="0"/>
              </a:rPr>
              <a:t> JSC</a:t>
            </a:r>
            <a:endParaRPr lang="ru-RU" sz="1400" dirty="0">
              <a:latin typeface="Arial" pitchFamily="34" charset="0"/>
              <a:cs typeface="Arial" pitchFamily="34" charset="0"/>
            </a:endParaRPr>
          </a:p>
          <a:p>
            <a:pPr eaLnBrk="1" hangingPunct="1">
              <a:lnSpc>
                <a:spcPct val="150000"/>
              </a:lnSpc>
            </a:pPr>
            <a:r>
              <a:rPr lang="en-US" sz="1400" dirty="0">
                <a:latin typeface="Arial" pitchFamily="34" charset="0"/>
                <a:cs typeface="Arial" pitchFamily="34" charset="0"/>
              </a:rPr>
              <a:t>Technological part planner  	</a:t>
            </a:r>
            <a:r>
              <a:rPr lang="ru-RU" sz="1400" dirty="0">
                <a:latin typeface="Arial" pitchFamily="34" charset="0"/>
                <a:cs typeface="Arial" pitchFamily="34" charset="0"/>
              </a:rPr>
              <a:t> 	</a:t>
            </a:r>
            <a:r>
              <a:rPr lang="en-US" sz="1400" dirty="0">
                <a:latin typeface="Arial" pitchFamily="34" charset="0"/>
                <a:cs typeface="Arial" pitchFamily="34" charset="0"/>
              </a:rPr>
              <a:t>Moscow city, GIAP</a:t>
            </a:r>
            <a:endParaRPr lang="ru-RU" altLang="ru-RU" sz="1400" dirty="0">
              <a:latin typeface="Arial" pitchFamily="34" charset="0"/>
              <a:cs typeface="Arial" pitchFamily="34" charset="0"/>
            </a:endParaRPr>
          </a:p>
        </p:txBody>
      </p:sp>
      <p:sp>
        <p:nvSpPr>
          <p:cNvPr id="24" name="Прямоугольник 23"/>
          <p:cNvSpPr/>
          <p:nvPr/>
        </p:nvSpPr>
        <p:spPr>
          <a:xfrm>
            <a:off x="432" y="6597352"/>
            <a:ext cx="9143998" cy="11396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24"/>
          <p:cNvSpPr/>
          <p:nvPr/>
        </p:nvSpPr>
        <p:spPr>
          <a:xfrm>
            <a:off x="0" y="6711321"/>
            <a:ext cx="9143998" cy="174063"/>
          </a:xfrm>
          <a:prstGeom prst="rect">
            <a:avLst/>
          </a:prstGeom>
          <a:solidFill>
            <a:srgbClr val="2F6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3" name="Объект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8424" y="188640"/>
            <a:ext cx="641262" cy="639417"/>
          </a:xfrm>
          <a:prstGeom prst="rect">
            <a:avLst/>
          </a:prstGeom>
        </p:spPr>
      </p:pic>
      <p:sp>
        <p:nvSpPr>
          <p:cNvPr id="3" name="Rectangle 1">
            <a:extLst>
              <a:ext uri="{FF2B5EF4-FFF2-40B4-BE49-F238E27FC236}">
                <a16:creationId xmlns:a16="http://schemas.microsoft.com/office/drawing/2014/main" id="{53E11755-7541-45B1-96E1-758D114D74D3}"/>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FF87EB46-248A-4F0E-B988-44D146C26F00}"/>
              </a:ext>
            </a:extLst>
          </p:cNvPr>
          <p:cNvSpPr>
            <a:spLocks noChangeArrowheads="1"/>
          </p:cNvSpPr>
          <p:nvPr/>
        </p:nvSpPr>
        <p:spPr bwMode="auto">
          <a:xfrm>
            <a:off x="0" y="-53854"/>
            <a:ext cx="60914" cy="56490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100" b="0" i="0" u="none" strike="noStrike" cap="none" normalizeH="0" baseline="0" dirty="0">
                <a:ln>
                  <a:noFill/>
                </a:ln>
                <a:solidFill>
                  <a:srgbClr val="222222"/>
                </a:solidFill>
                <a:effectLst/>
                <a:latin typeface="inherit"/>
              </a:rPr>
              <a:t> </a:t>
            </a:r>
            <a:br>
              <a:rPr kumimoji="0" lang="ru-RU" altLang="ru-RU" sz="800" b="0" i="0" u="none" strike="noStrike" cap="none" normalizeH="0" baseline="0" dirty="0">
                <a:ln>
                  <a:noFill/>
                </a:ln>
                <a:solidFill>
                  <a:schemeClr val="tx1"/>
                </a:solidFill>
                <a:effectLst/>
              </a:rPr>
            </a:b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FC91CB55-CE55-4190-8D21-757C0960EB97}"/>
              </a:ext>
            </a:extLst>
          </p:cNvPr>
          <p:cNvSpPr>
            <a:spLocks noChangeArrowheads="1"/>
          </p:cNvSpPr>
          <p:nvPr/>
        </p:nvSpPr>
        <p:spPr bwMode="auto">
          <a:xfrm>
            <a:off x="152400" y="337072"/>
            <a:ext cx="22442" cy="8785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800" b="0" i="0" u="none" strike="noStrike" cap="none" normalizeH="0" baseline="0" dirty="0">
                <a:ln>
                  <a:noFill/>
                </a:ln>
                <a:solidFill>
                  <a:schemeClr val="tx1"/>
                </a:solidFill>
                <a:effectLst/>
              </a:rPr>
              <a:t> </a:t>
            </a: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10" name="Rectangle 5">
            <a:extLst>
              <a:ext uri="{FF2B5EF4-FFF2-40B4-BE49-F238E27FC236}">
                <a16:creationId xmlns:a16="http://schemas.microsoft.com/office/drawing/2014/main" id="{02DD2E0C-44F3-461D-BDD1-38B88697CDBA}"/>
              </a:ext>
            </a:extLst>
          </p:cNvPr>
          <p:cNvSpPr>
            <a:spLocks noChangeArrowheads="1"/>
          </p:cNvSpPr>
          <p:nvPr/>
        </p:nvSpPr>
        <p:spPr bwMode="auto">
          <a:xfrm>
            <a:off x="304800" y="4125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12" name="Rectangle 7">
            <a:extLst>
              <a:ext uri="{FF2B5EF4-FFF2-40B4-BE49-F238E27FC236}">
                <a16:creationId xmlns:a16="http://schemas.microsoft.com/office/drawing/2014/main" id="{A9AA3F70-027F-4546-804E-B4DCF4F0E952}"/>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13" name="Rectangle 8">
            <a:extLst>
              <a:ext uri="{FF2B5EF4-FFF2-40B4-BE49-F238E27FC236}">
                <a16:creationId xmlns:a16="http://schemas.microsoft.com/office/drawing/2014/main" id="{2E971790-84B7-4409-BEB5-44A96EBFA3F4}"/>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4584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amond(i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216" y="1052737"/>
            <a:ext cx="2524044" cy="1800200"/>
          </a:xfrm>
          <a:prstGeom prst="rect">
            <a:avLst/>
          </a:prstGeom>
          <a:ln>
            <a:noFill/>
          </a:ln>
          <a:effectLst>
            <a:outerShdw blurRad="190500" algn="tl" rotWithShape="0">
              <a:srgbClr val="000000">
                <a:alpha val="70000"/>
              </a:srgbClr>
            </a:outerShdw>
          </a:effectLst>
        </p:spPr>
      </p:pic>
      <p:sp>
        <p:nvSpPr>
          <p:cNvPr id="5" name="Прямоугольник 4"/>
          <p:cNvSpPr/>
          <p:nvPr/>
        </p:nvSpPr>
        <p:spPr>
          <a:xfrm>
            <a:off x="-4" y="4365105"/>
            <a:ext cx="9143999" cy="187220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a:r>
              <a:rPr lang="ru-RU" sz="1600" dirty="0">
                <a:solidFill>
                  <a:srgbClr val="0B5B37"/>
                </a:solidFill>
              </a:rPr>
              <a:t>- </a:t>
            </a:r>
            <a:r>
              <a:rPr lang="en-US" sz="1600" dirty="0">
                <a:solidFill>
                  <a:srgbClr val="0B5B37"/>
                </a:solidFill>
              </a:rPr>
              <a:t>Ammonia and </a:t>
            </a:r>
            <a:r>
              <a:rPr lang="ru-RU" sz="1600" dirty="0">
                <a:solidFill>
                  <a:srgbClr val="0B5B37"/>
                </a:solidFill>
              </a:rPr>
              <a:t> </a:t>
            </a:r>
            <a:r>
              <a:rPr lang="en-US" sz="1600" dirty="0">
                <a:solidFill>
                  <a:srgbClr val="0B5B37"/>
                </a:solidFill>
              </a:rPr>
              <a:t>carbon dioxide compression</a:t>
            </a:r>
            <a:r>
              <a:rPr lang="ru-RU" sz="1600" dirty="0">
                <a:solidFill>
                  <a:srgbClr val="0B5B37"/>
                </a:solidFill>
              </a:rPr>
              <a:t>;</a:t>
            </a:r>
          </a:p>
          <a:p>
            <a:pPr marL="182563"/>
            <a:r>
              <a:rPr lang="ru-RU" sz="1600" dirty="0">
                <a:solidFill>
                  <a:srgbClr val="0B5B37"/>
                </a:solidFill>
              </a:rPr>
              <a:t>- </a:t>
            </a:r>
            <a:r>
              <a:rPr lang="en-US" sz="1600" dirty="0">
                <a:solidFill>
                  <a:srgbClr val="0B5B37"/>
                </a:solidFill>
              </a:rPr>
              <a:t>Urea synthesis</a:t>
            </a:r>
            <a:r>
              <a:rPr lang="ru-RU" sz="1600" dirty="0">
                <a:solidFill>
                  <a:srgbClr val="0B5B37"/>
                </a:solidFill>
              </a:rPr>
              <a:t>; </a:t>
            </a:r>
          </a:p>
          <a:p>
            <a:pPr marL="182563"/>
            <a:r>
              <a:rPr lang="ru-RU" sz="1600" dirty="0">
                <a:solidFill>
                  <a:srgbClr val="0B5B37"/>
                </a:solidFill>
              </a:rPr>
              <a:t>- </a:t>
            </a:r>
            <a:r>
              <a:rPr lang="en-US" sz="1600" dirty="0">
                <a:solidFill>
                  <a:srgbClr val="0B5B37"/>
                </a:solidFill>
              </a:rPr>
              <a:t>recycling, evaporation</a:t>
            </a:r>
            <a:r>
              <a:rPr lang="ru-RU" sz="1600" dirty="0">
                <a:solidFill>
                  <a:srgbClr val="0B5B37"/>
                </a:solidFill>
              </a:rPr>
              <a:t>; </a:t>
            </a:r>
          </a:p>
          <a:p>
            <a:pPr marL="182563"/>
            <a:r>
              <a:rPr lang="ru-RU" sz="1600" dirty="0">
                <a:solidFill>
                  <a:srgbClr val="0B5B37"/>
                </a:solidFill>
              </a:rPr>
              <a:t>- </a:t>
            </a:r>
            <a:r>
              <a:rPr lang="en-US" sz="1600" dirty="0">
                <a:solidFill>
                  <a:srgbClr val="0B5B37"/>
                </a:solidFill>
              </a:rPr>
              <a:t>granulation</a:t>
            </a:r>
            <a:r>
              <a:rPr lang="ru-RU" sz="1600" dirty="0">
                <a:solidFill>
                  <a:srgbClr val="0B5B37"/>
                </a:solidFill>
              </a:rPr>
              <a:t>; </a:t>
            </a:r>
          </a:p>
          <a:p>
            <a:pPr marL="182563"/>
            <a:r>
              <a:rPr lang="ru-RU" sz="1600" dirty="0">
                <a:solidFill>
                  <a:srgbClr val="0B5B37"/>
                </a:solidFill>
              </a:rPr>
              <a:t>- </a:t>
            </a:r>
            <a:r>
              <a:rPr lang="en-US" sz="1600" dirty="0">
                <a:solidFill>
                  <a:srgbClr val="0B5B37"/>
                </a:solidFill>
              </a:rPr>
              <a:t>Transportation hub</a:t>
            </a:r>
            <a:r>
              <a:rPr lang="ru-RU" sz="1600" dirty="0">
                <a:solidFill>
                  <a:srgbClr val="0B5B37"/>
                </a:solidFill>
              </a:rPr>
              <a:t>, </a:t>
            </a:r>
            <a:r>
              <a:rPr lang="en-US" sz="1600" dirty="0">
                <a:solidFill>
                  <a:srgbClr val="0B5B37"/>
                </a:solidFill>
              </a:rPr>
              <a:t>classification</a:t>
            </a:r>
            <a:r>
              <a:rPr lang="ru-RU" sz="1600" dirty="0">
                <a:solidFill>
                  <a:srgbClr val="0B5B37"/>
                </a:solidFill>
              </a:rPr>
              <a:t>;</a:t>
            </a:r>
          </a:p>
          <a:p>
            <a:pPr marL="182563"/>
            <a:r>
              <a:rPr lang="ru-RU" sz="1600" dirty="0">
                <a:solidFill>
                  <a:srgbClr val="0B5B37"/>
                </a:solidFill>
              </a:rPr>
              <a:t>- </a:t>
            </a:r>
            <a:r>
              <a:rPr lang="en-US" sz="1600" dirty="0">
                <a:solidFill>
                  <a:srgbClr val="0B5B37"/>
                </a:solidFill>
              </a:rPr>
              <a:t>Absorption of high</a:t>
            </a:r>
            <a:r>
              <a:rPr lang="ru-RU" sz="1600" dirty="0">
                <a:solidFill>
                  <a:srgbClr val="0B5B37"/>
                </a:solidFill>
              </a:rPr>
              <a:t> </a:t>
            </a:r>
            <a:r>
              <a:rPr lang="en-US" sz="1600" dirty="0">
                <a:solidFill>
                  <a:srgbClr val="0B5B37"/>
                </a:solidFill>
              </a:rPr>
              <a:t>and low pressure</a:t>
            </a:r>
            <a:r>
              <a:rPr lang="ru-RU" sz="1600" dirty="0">
                <a:solidFill>
                  <a:srgbClr val="0B5B37"/>
                </a:solidFill>
              </a:rPr>
              <a:t>; </a:t>
            </a:r>
          </a:p>
          <a:p>
            <a:pPr marL="182563"/>
            <a:r>
              <a:rPr lang="ru-RU" sz="1600" dirty="0">
                <a:solidFill>
                  <a:srgbClr val="0B5B37"/>
                </a:solidFill>
              </a:rPr>
              <a:t>- </a:t>
            </a:r>
            <a:r>
              <a:rPr lang="en-US" sz="1600" dirty="0">
                <a:solidFill>
                  <a:srgbClr val="0B5B37"/>
                </a:solidFill>
              </a:rPr>
              <a:t>Hydrolysis and desorption</a:t>
            </a:r>
            <a:r>
              <a:rPr lang="ru-RU" sz="1600" dirty="0">
                <a:solidFill>
                  <a:srgbClr val="0B5B37"/>
                </a:solidFill>
              </a:rPr>
              <a:t>.</a:t>
            </a:r>
          </a:p>
        </p:txBody>
      </p:sp>
      <p:sp>
        <p:nvSpPr>
          <p:cNvPr id="6" name="Прямоугольник 5"/>
          <p:cNvSpPr/>
          <p:nvPr/>
        </p:nvSpPr>
        <p:spPr>
          <a:xfrm rot="10800000" flipV="1">
            <a:off x="-36518" y="3786585"/>
            <a:ext cx="9180513" cy="57851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B5B37"/>
                </a:solidFill>
                <a:latin typeface="+mj-lt"/>
              </a:rPr>
              <a:t>The urea production process consists of the following main stages</a:t>
            </a:r>
            <a:r>
              <a:rPr lang="ru-RU" b="1" dirty="0">
                <a:solidFill>
                  <a:srgbClr val="0B5B37"/>
                </a:solidFill>
                <a:latin typeface="+mj-lt"/>
              </a:rPr>
              <a:t>:</a:t>
            </a:r>
            <a:endParaRPr lang="ru-RU" b="1" dirty="0">
              <a:latin typeface="+mj-lt"/>
            </a:endParaRPr>
          </a:p>
        </p:txBody>
      </p:sp>
      <p:sp>
        <p:nvSpPr>
          <p:cNvPr id="7" name="Прямоугольник 6"/>
          <p:cNvSpPr/>
          <p:nvPr/>
        </p:nvSpPr>
        <p:spPr>
          <a:xfrm>
            <a:off x="2" y="-2246"/>
            <a:ext cx="9143999" cy="16756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 Box 11"/>
          <p:cNvSpPr txBox="1">
            <a:spLocks noChangeArrowheads="1"/>
          </p:cNvSpPr>
          <p:nvPr/>
        </p:nvSpPr>
        <p:spPr bwMode="auto">
          <a:xfrm>
            <a:off x="611561" y="347861"/>
            <a:ext cx="51845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b="1" dirty="0">
                <a:solidFill>
                  <a:srgbClr val="336600"/>
                </a:solidFill>
                <a:latin typeface="Arial" pitchFamily="34" charset="0"/>
                <a:cs typeface="Arial" pitchFamily="34" charset="0"/>
              </a:rPr>
              <a:t>UREA PRODUCTION</a:t>
            </a:r>
            <a:endParaRPr lang="ru-RU" b="1" dirty="0">
              <a:solidFill>
                <a:srgbClr val="336600"/>
              </a:solidFill>
              <a:latin typeface="Arial" pitchFamily="34" charset="0"/>
              <a:cs typeface="Arial" pitchFamily="34" charset="0"/>
            </a:endParaRPr>
          </a:p>
        </p:txBody>
      </p:sp>
      <p:sp>
        <p:nvSpPr>
          <p:cNvPr id="17" name="Text Box 3"/>
          <p:cNvSpPr txBox="1">
            <a:spLocks noChangeArrowheads="1"/>
          </p:cNvSpPr>
          <p:nvPr/>
        </p:nvSpPr>
        <p:spPr bwMode="auto">
          <a:xfrm>
            <a:off x="179512" y="836712"/>
            <a:ext cx="7128792" cy="296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defTabSz="957263" eaLnBrk="0" hangingPunct="0">
              <a:defRPr sz="2400">
                <a:solidFill>
                  <a:schemeClr val="tx1"/>
                </a:solidFill>
                <a:latin typeface="Times New Roman" pitchFamily="18" charset="0"/>
              </a:defRPr>
            </a:lvl1pPr>
            <a:lvl2pPr marL="742950" indent="-285750" defTabSz="957263" eaLnBrk="0" hangingPunct="0">
              <a:defRPr sz="2400">
                <a:solidFill>
                  <a:schemeClr val="tx1"/>
                </a:solidFill>
                <a:latin typeface="Times New Roman" pitchFamily="18" charset="0"/>
              </a:defRPr>
            </a:lvl2pPr>
            <a:lvl3pPr marL="1143000" indent="-228600" defTabSz="957263" eaLnBrk="0" hangingPunct="0">
              <a:defRPr sz="2400">
                <a:solidFill>
                  <a:schemeClr val="tx1"/>
                </a:solidFill>
                <a:latin typeface="Times New Roman" pitchFamily="18" charset="0"/>
              </a:defRPr>
            </a:lvl3pPr>
            <a:lvl4pPr marL="1600200" indent="-228600" defTabSz="957263" eaLnBrk="0" hangingPunct="0">
              <a:defRPr sz="2400">
                <a:solidFill>
                  <a:schemeClr val="tx1"/>
                </a:solidFill>
                <a:latin typeface="Times New Roman" pitchFamily="18" charset="0"/>
              </a:defRPr>
            </a:lvl4pPr>
            <a:lvl5pPr marL="2057400" indent="-228600" defTabSz="957263" eaLnBrk="0" hangingPunct="0">
              <a:defRPr sz="2400">
                <a:solidFill>
                  <a:schemeClr val="tx1"/>
                </a:solidFill>
                <a:latin typeface="Times New Roman" pitchFamily="18" charset="0"/>
              </a:defRPr>
            </a:lvl5pPr>
            <a:lvl6pPr marL="2514600" indent="-228600" defTabSz="957263" eaLnBrk="0" fontAlgn="base" hangingPunct="0">
              <a:spcBef>
                <a:spcPct val="0"/>
              </a:spcBef>
              <a:spcAft>
                <a:spcPct val="0"/>
              </a:spcAft>
              <a:defRPr sz="2400">
                <a:solidFill>
                  <a:schemeClr val="tx1"/>
                </a:solidFill>
                <a:latin typeface="Times New Roman" pitchFamily="18" charset="0"/>
              </a:defRPr>
            </a:lvl6pPr>
            <a:lvl7pPr marL="2971800" indent="-228600" defTabSz="957263" eaLnBrk="0" fontAlgn="base" hangingPunct="0">
              <a:spcBef>
                <a:spcPct val="0"/>
              </a:spcBef>
              <a:spcAft>
                <a:spcPct val="0"/>
              </a:spcAft>
              <a:defRPr sz="2400">
                <a:solidFill>
                  <a:schemeClr val="tx1"/>
                </a:solidFill>
                <a:latin typeface="Times New Roman" pitchFamily="18" charset="0"/>
              </a:defRPr>
            </a:lvl7pPr>
            <a:lvl8pPr marL="3429000" indent="-228600" defTabSz="957263" eaLnBrk="0" fontAlgn="base" hangingPunct="0">
              <a:spcBef>
                <a:spcPct val="0"/>
              </a:spcBef>
              <a:spcAft>
                <a:spcPct val="0"/>
              </a:spcAft>
              <a:defRPr sz="2400">
                <a:solidFill>
                  <a:schemeClr val="tx1"/>
                </a:solidFill>
                <a:latin typeface="Times New Roman" pitchFamily="18" charset="0"/>
              </a:defRPr>
            </a:lvl8pPr>
            <a:lvl9pPr marL="3886200" indent="-228600" defTabSz="957263"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150000"/>
              </a:lnSpc>
            </a:pPr>
            <a:r>
              <a:rPr lang="en-US" sz="1400" dirty="0">
                <a:latin typeface="Arial" pitchFamily="34" charset="0"/>
                <a:cs typeface="Arial" pitchFamily="34" charset="0"/>
              </a:rPr>
              <a:t>Commissioning date </a:t>
            </a:r>
            <a:r>
              <a:rPr lang="ru-RU" sz="1400" dirty="0">
                <a:latin typeface="Arial" pitchFamily="34" charset="0"/>
                <a:cs typeface="Arial" pitchFamily="34" charset="0"/>
              </a:rPr>
              <a:t>		</a:t>
            </a:r>
            <a:r>
              <a:rPr lang="en-US" sz="1400" dirty="0">
                <a:latin typeface="Arial" pitchFamily="34" charset="0"/>
                <a:cs typeface="Arial" pitchFamily="34" charset="0"/>
              </a:rPr>
              <a:t>	</a:t>
            </a:r>
            <a:r>
              <a:rPr lang="ru-RU" sz="1400" dirty="0">
                <a:latin typeface="Arial" pitchFamily="34" charset="0"/>
                <a:cs typeface="Arial" pitchFamily="34" charset="0"/>
              </a:rPr>
              <a:t>1985 </a:t>
            </a:r>
          </a:p>
          <a:p>
            <a:pPr eaLnBrk="1" hangingPunct="1">
              <a:lnSpc>
                <a:spcPct val="150000"/>
              </a:lnSpc>
            </a:pPr>
            <a:r>
              <a:rPr lang="en-US" sz="1400" dirty="0">
                <a:latin typeface="Arial" pitchFamily="34" charset="0"/>
                <a:cs typeface="Arial" pitchFamily="34" charset="0"/>
              </a:rPr>
              <a:t>Production Capacity 		</a:t>
            </a:r>
            <a:r>
              <a:rPr lang="ru-RU" sz="1400" dirty="0">
                <a:latin typeface="Arial" pitchFamily="34" charset="0"/>
                <a:cs typeface="Arial" pitchFamily="34" charset="0"/>
              </a:rPr>
              <a:t>	330 </a:t>
            </a:r>
            <a:r>
              <a:rPr lang="en-US" sz="1400" dirty="0" err="1">
                <a:latin typeface="Arial" pitchFamily="34" charset="0"/>
                <a:cs typeface="Arial" pitchFamily="34" charset="0"/>
              </a:rPr>
              <a:t>th.</a:t>
            </a:r>
            <a:r>
              <a:rPr lang="en-US" sz="1400" dirty="0">
                <a:latin typeface="Arial" pitchFamily="34" charset="0"/>
                <a:cs typeface="Arial" pitchFamily="34" charset="0"/>
              </a:rPr>
              <a:t> tn. per year</a:t>
            </a:r>
            <a:r>
              <a:rPr lang="ru-RU" sz="1400" dirty="0">
                <a:latin typeface="Arial" pitchFamily="34" charset="0"/>
                <a:cs typeface="Arial" pitchFamily="34" charset="0"/>
              </a:rPr>
              <a:t> </a:t>
            </a:r>
          </a:p>
          <a:p>
            <a:pPr eaLnBrk="1" hangingPunct="1">
              <a:lnSpc>
                <a:spcPct val="150000"/>
              </a:lnSpc>
            </a:pPr>
            <a:r>
              <a:rPr lang="en-US" sz="1400" dirty="0">
                <a:latin typeface="Arial" pitchFamily="34" charset="0"/>
                <a:cs typeface="Arial" pitchFamily="34" charset="0"/>
              </a:rPr>
              <a:t>Achieved production capacity 	</a:t>
            </a:r>
            <a:r>
              <a:rPr lang="ru-RU" sz="1400" dirty="0">
                <a:latin typeface="Arial" pitchFamily="34" charset="0"/>
                <a:cs typeface="Arial" pitchFamily="34" charset="0"/>
              </a:rPr>
              <a:t>	381 533 </a:t>
            </a:r>
            <a:r>
              <a:rPr lang="en-US" sz="1400" dirty="0">
                <a:latin typeface="Arial" pitchFamily="34" charset="0"/>
                <a:cs typeface="Arial" pitchFamily="34" charset="0"/>
              </a:rPr>
              <a:t>tn.</a:t>
            </a:r>
            <a:r>
              <a:rPr lang="ru-RU" sz="1400" dirty="0">
                <a:latin typeface="Arial" pitchFamily="34" charset="0"/>
                <a:cs typeface="Arial" pitchFamily="34" charset="0"/>
              </a:rPr>
              <a:t> </a:t>
            </a:r>
            <a:r>
              <a:rPr lang="en-US" sz="1400" dirty="0">
                <a:latin typeface="Arial" pitchFamily="34" charset="0"/>
                <a:cs typeface="Arial" pitchFamily="34" charset="0"/>
              </a:rPr>
              <a:t>in</a:t>
            </a:r>
            <a:r>
              <a:rPr lang="ru-RU" sz="1400" dirty="0">
                <a:latin typeface="Arial" pitchFamily="34" charset="0"/>
                <a:cs typeface="Arial" pitchFamily="34" charset="0"/>
              </a:rPr>
              <a:t> 2016 </a:t>
            </a:r>
          </a:p>
          <a:p>
            <a:pPr eaLnBrk="1" hangingPunct="1">
              <a:lnSpc>
                <a:spcPct val="150000"/>
              </a:lnSpc>
            </a:pPr>
            <a:r>
              <a:rPr lang="en-US" sz="1400" dirty="0">
                <a:latin typeface="Arial" pitchFamily="34" charset="0"/>
                <a:cs typeface="Arial" pitchFamily="34" charset="0"/>
              </a:rPr>
              <a:t>Number of technological lines</a:t>
            </a:r>
            <a:r>
              <a:rPr lang="ru-RU" sz="1400" dirty="0">
                <a:latin typeface="Arial" pitchFamily="34" charset="0"/>
                <a:cs typeface="Arial" pitchFamily="34" charset="0"/>
              </a:rPr>
              <a:t>	</a:t>
            </a:r>
            <a:r>
              <a:rPr lang="en-US" sz="1400" dirty="0">
                <a:latin typeface="Arial" pitchFamily="34" charset="0"/>
                <a:cs typeface="Arial" pitchFamily="34" charset="0"/>
              </a:rPr>
              <a:t>	single</a:t>
            </a:r>
            <a:endParaRPr lang="ru-RU" sz="1400" dirty="0">
              <a:latin typeface="Arial" pitchFamily="34" charset="0"/>
              <a:cs typeface="Arial" pitchFamily="34" charset="0"/>
            </a:endParaRPr>
          </a:p>
          <a:p>
            <a:pPr eaLnBrk="1" hangingPunct="1">
              <a:lnSpc>
                <a:spcPct val="150000"/>
              </a:lnSpc>
            </a:pPr>
            <a:r>
              <a:rPr lang="en-US" sz="1400" dirty="0">
                <a:latin typeface="Arial" pitchFamily="34" charset="0"/>
                <a:cs typeface="Arial" pitchFamily="34" charset="0"/>
              </a:rPr>
              <a:t>Operating hours </a:t>
            </a:r>
            <a:r>
              <a:rPr lang="ru-RU" sz="1400" dirty="0">
                <a:latin typeface="Arial" pitchFamily="34" charset="0"/>
                <a:cs typeface="Arial" pitchFamily="34" charset="0"/>
              </a:rPr>
              <a:t>			</a:t>
            </a:r>
            <a:r>
              <a:rPr lang="en-US" sz="1400" dirty="0">
                <a:latin typeface="Arial" pitchFamily="34" charset="0"/>
                <a:cs typeface="Arial" pitchFamily="34" charset="0"/>
              </a:rPr>
              <a:t>continuous</a:t>
            </a:r>
            <a:r>
              <a:rPr lang="ru-RU" sz="1400" dirty="0">
                <a:latin typeface="Arial" pitchFamily="34" charset="0"/>
                <a:cs typeface="Arial" pitchFamily="34" charset="0"/>
              </a:rPr>
              <a:t>, 330 </a:t>
            </a:r>
            <a:r>
              <a:rPr lang="en-US" sz="1400" dirty="0">
                <a:latin typeface="Arial" pitchFamily="34" charset="0"/>
                <a:cs typeface="Arial" pitchFamily="34" charset="0"/>
              </a:rPr>
              <a:t>days a year</a:t>
            </a:r>
            <a:endParaRPr lang="ru-RU" sz="1400" dirty="0">
              <a:latin typeface="Arial" pitchFamily="34" charset="0"/>
              <a:cs typeface="Arial" pitchFamily="34" charset="0"/>
            </a:endParaRPr>
          </a:p>
          <a:p>
            <a:pPr eaLnBrk="1" hangingPunct="1">
              <a:lnSpc>
                <a:spcPct val="150000"/>
              </a:lnSpc>
            </a:pPr>
            <a:r>
              <a:rPr lang="en-US" sz="1400" dirty="0">
                <a:latin typeface="Arial" pitchFamily="34" charset="0"/>
                <a:cs typeface="Arial" pitchFamily="34" charset="0"/>
              </a:rPr>
              <a:t>General planner </a:t>
            </a:r>
            <a:r>
              <a:rPr lang="ru-RU" sz="1400" dirty="0">
                <a:latin typeface="Arial" pitchFamily="34" charset="0"/>
                <a:cs typeface="Arial" pitchFamily="34" charset="0"/>
              </a:rPr>
              <a:t>		</a:t>
            </a:r>
            <a:r>
              <a:rPr lang="en-US" sz="1400" dirty="0">
                <a:latin typeface="Arial" pitchFamily="34" charset="0"/>
                <a:cs typeface="Arial" pitchFamily="34" charset="0"/>
              </a:rPr>
              <a:t> 	</a:t>
            </a:r>
            <a:r>
              <a:rPr lang="ru-RU" sz="1400" dirty="0">
                <a:latin typeface="Arial" pitchFamily="34" charset="0"/>
                <a:cs typeface="Arial" pitchFamily="34" charset="0"/>
              </a:rPr>
              <a:t>«</a:t>
            </a:r>
            <a:r>
              <a:rPr lang="en-US" sz="1400" dirty="0">
                <a:latin typeface="Arial" pitchFamily="34" charset="0"/>
                <a:cs typeface="Arial" pitchFamily="34" charset="0"/>
              </a:rPr>
              <a:t>O</a:t>
            </a:r>
            <a:r>
              <a:rPr lang="ru-RU" sz="1400" dirty="0">
                <a:latin typeface="Arial" pitchFamily="34" charset="0"/>
                <a:cs typeface="Arial" pitchFamily="34" charset="0"/>
              </a:rPr>
              <a:t>’</a:t>
            </a:r>
            <a:r>
              <a:rPr lang="en-US" sz="1400" dirty="0">
                <a:latin typeface="Arial" pitchFamily="34" charset="0"/>
                <a:cs typeface="Arial" pitchFamily="34" charset="0"/>
              </a:rPr>
              <a:t>ZKIMYOSANOATLOYIHA</a:t>
            </a:r>
            <a:r>
              <a:rPr lang="ru-RU" sz="1400" dirty="0">
                <a:latin typeface="Arial" pitchFamily="34" charset="0"/>
                <a:cs typeface="Arial" pitchFamily="34" charset="0"/>
              </a:rPr>
              <a:t>»</a:t>
            </a:r>
            <a:r>
              <a:rPr lang="en-US" sz="1400" dirty="0">
                <a:latin typeface="Arial" pitchFamily="34" charset="0"/>
                <a:cs typeface="Arial" pitchFamily="34" charset="0"/>
              </a:rPr>
              <a:t> JSC</a:t>
            </a:r>
            <a:endParaRPr lang="ru-RU" sz="1400" dirty="0">
              <a:latin typeface="Arial" pitchFamily="34" charset="0"/>
              <a:cs typeface="Arial" pitchFamily="34" charset="0"/>
            </a:endParaRPr>
          </a:p>
          <a:p>
            <a:pPr eaLnBrk="1" hangingPunct="1">
              <a:lnSpc>
                <a:spcPct val="150000"/>
              </a:lnSpc>
            </a:pPr>
            <a:r>
              <a:rPr lang="en-US" sz="1400" dirty="0">
                <a:latin typeface="Arial" pitchFamily="34" charset="0"/>
                <a:cs typeface="Arial" pitchFamily="34" charset="0"/>
              </a:rPr>
              <a:t>Production of domestic nodes	</a:t>
            </a:r>
            <a:r>
              <a:rPr lang="ru-RU" sz="1400" dirty="0">
                <a:latin typeface="Arial" pitchFamily="34" charset="0"/>
                <a:cs typeface="Arial" pitchFamily="34" charset="0"/>
              </a:rPr>
              <a:t>	 </a:t>
            </a:r>
            <a:r>
              <a:rPr lang="en-US" sz="1400" dirty="0">
                <a:latin typeface="Arial" pitchFamily="34" charset="0"/>
                <a:cs typeface="Arial" pitchFamily="34" charset="0"/>
              </a:rPr>
              <a:t>JSC</a:t>
            </a:r>
            <a:r>
              <a:rPr lang="ru-RU" sz="1400" dirty="0">
                <a:latin typeface="Arial" pitchFamily="34" charset="0"/>
                <a:cs typeface="Arial" pitchFamily="34" charset="0"/>
              </a:rPr>
              <a:t> (</a:t>
            </a:r>
            <a:r>
              <a:rPr lang="en-US" sz="1400" dirty="0">
                <a:latin typeface="Arial" pitchFamily="34" charset="0"/>
                <a:cs typeface="Arial" pitchFamily="34" charset="0"/>
              </a:rPr>
              <a:t>Russia, </a:t>
            </a:r>
            <a:r>
              <a:rPr lang="en-US" sz="1400" dirty="0" err="1">
                <a:latin typeface="Arial" pitchFamily="34" charset="0"/>
                <a:cs typeface="Arial" pitchFamily="34" charset="0"/>
              </a:rPr>
              <a:t>Dzerjinks</a:t>
            </a:r>
            <a:r>
              <a:rPr lang="en-US" sz="1400" dirty="0">
                <a:latin typeface="Arial" pitchFamily="34" charset="0"/>
                <a:cs typeface="Arial" pitchFamily="34" charset="0"/>
              </a:rPr>
              <a:t> city)</a:t>
            </a:r>
            <a:endParaRPr lang="ru-RU" sz="1400" dirty="0">
              <a:latin typeface="Arial" pitchFamily="34" charset="0"/>
              <a:cs typeface="Arial" pitchFamily="34" charset="0"/>
            </a:endParaRPr>
          </a:p>
          <a:p>
            <a:pPr eaLnBrk="1" hangingPunct="1">
              <a:lnSpc>
                <a:spcPct val="150000"/>
              </a:lnSpc>
            </a:pPr>
            <a:r>
              <a:rPr lang="en-US" sz="1400" dirty="0">
                <a:latin typeface="Arial" pitchFamily="34" charset="0"/>
                <a:cs typeface="Arial" pitchFamily="34" charset="0"/>
              </a:rPr>
              <a:t>Technological part planner	</a:t>
            </a:r>
            <a:r>
              <a:rPr lang="ru-RU" sz="1400" dirty="0">
                <a:latin typeface="Arial" pitchFamily="34" charset="0"/>
                <a:cs typeface="Arial" pitchFamily="34" charset="0"/>
              </a:rPr>
              <a:t>	«</a:t>
            </a:r>
            <a:r>
              <a:rPr lang="en-US" sz="1400" dirty="0" err="1">
                <a:latin typeface="Arial" pitchFamily="34" charset="0"/>
                <a:cs typeface="Arial" pitchFamily="34" charset="0"/>
              </a:rPr>
              <a:t>Chemproject</a:t>
            </a:r>
            <a:r>
              <a:rPr lang="ru-RU" sz="1400" dirty="0">
                <a:latin typeface="Arial" pitchFamily="34" charset="0"/>
                <a:cs typeface="Arial" pitchFamily="34" charset="0"/>
              </a:rPr>
              <a:t>» (</a:t>
            </a:r>
            <a:r>
              <a:rPr lang="en-US" sz="1400" dirty="0">
                <a:latin typeface="Arial" pitchFamily="34" charset="0"/>
                <a:cs typeface="Arial" pitchFamily="34" charset="0"/>
              </a:rPr>
              <a:t>Czech</a:t>
            </a:r>
            <a:r>
              <a:rPr lang="ru-RU" sz="1400" dirty="0">
                <a:latin typeface="Arial" pitchFamily="34" charset="0"/>
                <a:cs typeface="Arial" pitchFamily="34" charset="0"/>
              </a:rPr>
              <a:t>) </a:t>
            </a:r>
            <a:r>
              <a:rPr lang="en-US" sz="1400" dirty="0">
                <a:latin typeface="Arial" pitchFamily="34" charset="0"/>
                <a:cs typeface="Arial" pitchFamily="34" charset="0"/>
              </a:rPr>
              <a:t>due to license 				of </a:t>
            </a:r>
            <a:r>
              <a:rPr lang="ru-RU" sz="1400" dirty="0">
                <a:latin typeface="Arial" pitchFamily="34" charset="0"/>
                <a:cs typeface="Arial" pitchFamily="34" charset="0"/>
              </a:rPr>
              <a:t>«</a:t>
            </a:r>
            <a:r>
              <a:rPr lang="en-US" sz="1400" dirty="0" err="1">
                <a:latin typeface="Arial" pitchFamily="34" charset="0"/>
                <a:cs typeface="Arial" pitchFamily="34" charset="0"/>
              </a:rPr>
              <a:t>Stamicarbon</a:t>
            </a:r>
            <a:r>
              <a:rPr lang="ru-RU" sz="1400" dirty="0">
                <a:latin typeface="Arial" pitchFamily="34" charset="0"/>
                <a:cs typeface="Arial" pitchFamily="34" charset="0"/>
              </a:rPr>
              <a:t>»</a:t>
            </a:r>
            <a:r>
              <a:rPr lang="en-US" sz="1400" dirty="0">
                <a:latin typeface="Arial" pitchFamily="34" charset="0"/>
                <a:cs typeface="Arial" pitchFamily="34" charset="0"/>
              </a:rPr>
              <a:t> </a:t>
            </a:r>
            <a:r>
              <a:rPr lang="ru-RU" sz="1400" dirty="0">
                <a:latin typeface="Arial" pitchFamily="34" charset="0"/>
                <a:cs typeface="Arial" pitchFamily="34" charset="0"/>
              </a:rPr>
              <a:t>(</a:t>
            </a:r>
            <a:r>
              <a:rPr lang="en-US" sz="1400" dirty="0">
                <a:latin typeface="Arial" pitchFamily="34" charset="0"/>
                <a:cs typeface="Arial" pitchFamily="34" charset="0"/>
              </a:rPr>
              <a:t>Holland</a:t>
            </a:r>
            <a:r>
              <a:rPr lang="ru-RU" sz="1400" dirty="0">
                <a:latin typeface="Arial" pitchFamily="34" charset="0"/>
                <a:cs typeface="Arial" pitchFamily="34" charset="0"/>
              </a:rPr>
              <a:t>)</a:t>
            </a:r>
            <a:endParaRPr lang="ru-RU" altLang="ru-RU" sz="1400" dirty="0">
              <a:latin typeface="Arial" pitchFamily="34" charset="0"/>
              <a:cs typeface="Arial" pitchFamily="34" charset="0"/>
            </a:endParaRPr>
          </a:p>
        </p:txBody>
      </p:sp>
      <p:sp>
        <p:nvSpPr>
          <p:cNvPr id="24" name="Прямоугольник 23"/>
          <p:cNvSpPr/>
          <p:nvPr/>
        </p:nvSpPr>
        <p:spPr>
          <a:xfrm>
            <a:off x="432" y="6597352"/>
            <a:ext cx="9143998" cy="11396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24"/>
          <p:cNvSpPr/>
          <p:nvPr/>
        </p:nvSpPr>
        <p:spPr>
          <a:xfrm>
            <a:off x="0" y="6711321"/>
            <a:ext cx="9143998" cy="174063"/>
          </a:xfrm>
          <a:prstGeom prst="rect">
            <a:avLst/>
          </a:prstGeom>
          <a:solidFill>
            <a:srgbClr val="2F6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3" name="Объект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8424" y="188640"/>
            <a:ext cx="641262" cy="639417"/>
          </a:xfrm>
          <a:prstGeom prst="rect">
            <a:avLst/>
          </a:prstGeom>
        </p:spPr>
      </p:pic>
      <p:sp>
        <p:nvSpPr>
          <p:cNvPr id="2" name="Прямоугольник 1"/>
          <p:cNvSpPr/>
          <p:nvPr/>
        </p:nvSpPr>
        <p:spPr>
          <a:xfrm>
            <a:off x="0" y="6237312"/>
            <a:ext cx="9143999" cy="307777"/>
          </a:xfrm>
          <a:prstGeom prst="rect">
            <a:avLst/>
          </a:prstGeom>
        </p:spPr>
        <p:txBody>
          <a:bodyPr wrap="square">
            <a:spAutoFit/>
          </a:bodyPr>
          <a:lstStyle/>
          <a:p>
            <a:pPr indent="182563"/>
            <a:r>
              <a:rPr lang="en-US" sz="1400" dirty="0">
                <a:latin typeface="Arial" pitchFamily="34" charset="0"/>
                <a:cs typeface="Arial" pitchFamily="34" charset="0"/>
              </a:rPr>
              <a:t>The urea plant underwent expansion and reconstruction during </a:t>
            </a:r>
            <a:r>
              <a:rPr lang="ru-RU" sz="1400" dirty="0">
                <a:latin typeface="Arial" pitchFamily="34" charset="0"/>
                <a:cs typeface="Arial" pitchFamily="34" charset="0"/>
              </a:rPr>
              <a:t>2016–2017 </a:t>
            </a:r>
            <a:r>
              <a:rPr lang="en-US" sz="1400" dirty="0" err="1">
                <a:latin typeface="Arial" pitchFamily="34" charset="0"/>
                <a:cs typeface="Arial" pitchFamily="34" charset="0"/>
              </a:rPr>
              <a:t>yy</a:t>
            </a:r>
            <a:r>
              <a:rPr lang="en-US" sz="1400" dirty="0">
                <a:latin typeface="Arial" pitchFamily="34" charset="0"/>
                <a:cs typeface="Arial" pitchFamily="34" charset="0"/>
              </a:rPr>
              <a:t>.</a:t>
            </a:r>
            <a:endParaRPr lang="ru-RU" sz="1400" dirty="0">
              <a:latin typeface="Arial" pitchFamily="34" charset="0"/>
              <a:cs typeface="Arial" pitchFamily="34" charset="0"/>
            </a:endParaRPr>
          </a:p>
        </p:txBody>
      </p:sp>
    </p:spTree>
    <p:extLst>
      <p:ext uri="{BB962C8B-B14F-4D97-AF65-F5344CB8AC3E}">
        <p14:creationId xmlns:p14="http://schemas.microsoft.com/office/powerpoint/2010/main" val="237708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amond(i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D:\AO Farg'onaazot\Azot Rasmlar\Color\Fujifilm panorama\DSCF205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5" y="1050580"/>
            <a:ext cx="2416884" cy="170248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 y="4221088"/>
            <a:ext cx="9143999" cy="175674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a:r>
              <a:rPr lang="ru-RU" sz="1600" dirty="0">
                <a:solidFill>
                  <a:srgbClr val="0B5B37"/>
                </a:solidFill>
              </a:rPr>
              <a:t>- </a:t>
            </a:r>
            <a:r>
              <a:rPr lang="en-US" sz="1600" dirty="0">
                <a:solidFill>
                  <a:srgbClr val="0B5B37"/>
                </a:solidFill>
              </a:rPr>
              <a:t>Neutralization of nitric acid with gaseous ammonia in </a:t>
            </a:r>
            <a:r>
              <a:rPr lang="ru-RU" sz="1600" dirty="0">
                <a:solidFill>
                  <a:srgbClr val="0B5B37"/>
                </a:solidFill>
              </a:rPr>
              <a:t> </a:t>
            </a:r>
            <a:r>
              <a:rPr lang="en-US" sz="1600" dirty="0">
                <a:solidFill>
                  <a:srgbClr val="0B5B37"/>
                </a:solidFill>
              </a:rPr>
              <a:t>ITN devices</a:t>
            </a:r>
            <a:r>
              <a:rPr lang="ru-RU" sz="1600" dirty="0">
                <a:solidFill>
                  <a:srgbClr val="0B5B37"/>
                </a:solidFill>
              </a:rPr>
              <a:t>;</a:t>
            </a:r>
          </a:p>
          <a:p>
            <a:pPr marL="182563"/>
            <a:r>
              <a:rPr lang="ru-RU" sz="1600" dirty="0">
                <a:solidFill>
                  <a:srgbClr val="0B5B37"/>
                </a:solidFill>
              </a:rPr>
              <a:t>- </a:t>
            </a:r>
            <a:r>
              <a:rPr lang="en-US" sz="1600" dirty="0" err="1">
                <a:solidFill>
                  <a:srgbClr val="0B5B37"/>
                </a:solidFill>
              </a:rPr>
              <a:t>neutrilization</a:t>
            </a:r>
            <a:r>
              <a:rPr lang="ru-RU" sz="1600" dirty="0" err="1">
                <a:solidFill>
                  <a:srgbClr val="0B5B37"/>
                </a:solidFill>
              </a:rPr>
              <a:t>донейтрализация</a:t>
            </a:r>
            <a:r>
              <a:rPr lang="ru-RU" sz="1600" dirty="0">
                <a:solidFill>
                  <a:srgbClr val="0B5B37"/>
                </a:solidFill>
              </a:rPr>
              <a:t> аммиачной селитры и введение магнезиальной добавки;</a:t>
            </a:r>
          </a:p>
          <a:p>
            <a:pPr marL="182563"/>
            <a:r>
              <a:rPr lang="ru-RU" sz="1600" dirty="0">
                <a:solidFill>
                  <a:srgbClr val="0B5B37"/>
                </a:solidFill>
              </a:rPr>
              <a:t>- упаривание полученного раствора до состояния высококонцентрированного плава;</a:t>
            </a:r>
          </a:p>
          <a:p>
            <a:pPr marL="182563"/>
            <a:r>
              <a:rPr lang="ru-RU" sz="1600" dirty="0">
                <a:solidFill>
                  <a:srgbClr val="0B5B37"/>
                </a:solidFill>
              </a:rPr>
              <a:t>- гранулирование плава с последующим охлаждением гранул в аппарате кипящего слоя;</a:t>
            </a:r>
          </a:p>
          <a:p>
            <a:pPr marL="182563"/>
            <a:r>
              <a:rPr lang="ru-RU" sz="1600" dirty="0">
                <a:solidFill>
                  <a:srgbClr val="0B5B37"/>
                </a:solidFill>
              </a:rPr>
              <a:t>- очистка отработанного воздуха, выбрасываемого в атмосферу.</a:t>
            </a:r>
          </a:p>
        </p:txBody>
      </p:sp>
      <p:sp>
        <p:nvSpPr>
          <p:cNvPr id="6" name="Прямоугольник 5"/>
          <p:cNvSpPr/>
          <p:nvPr/>
        </p:nvSpPr>
        <p:spPr>
          <a:xfrm rot="10800000" flipV="1">
            <a:off x="-7" y="3573016"/>
            <a:ext cx="9144003" cy="64753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B5B37"/>
                </a:solidFill>
                <a:latin typeface="+mj-lt"/>
              </a:rPr>
              <a:t>Technological process of ammonium nitrate production consists of the following main stages</a:t>
            </a:r>
            <a:r>
              <a:rPr lang="ru-RU" b="1" dirty="0">
                <a:solidFill>
                  <a:srgbClr val="0B5B37"/>
                </a:solidFill>
                <a:latin typeface="+mj-lt"/>
              </a:rPr>
              <a:t>:</a:t>
            </a:r>
            <a:endParaRPr lang="ru-RU" b="1" dirty="0">
              <a:latin typeface="+mj-lt"/>
            </a:endParaRPr>
          </a:p>
        </p:txBody>
      </p:sp>
      <p:sp>
        <p:nvSpPr>
          <p:cNvPr id="7" name="Прямоугольник 6"/>
          <p:cNvSpPr/>
          <p:nvPr/>
        </p:nvSpPr>
        <p:spPr>
          <a:xfrm>
            <a:off x="2" y="-2246"/>
            <a:ext cx="9143999" cy="16756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 Box 11"/>
          <p:cNvSpPr txBox="1">
            <a:spLocks noChangeArrowheads="1"/>
          </p:cNvSpPr>
          <p:nvPr/>
        </p:nvSpPr>
        <p:spPr bwMode="auto">
          <a:xfrm>
            <a:off x="611560" y="347861"/>
            <a:ext cx="65527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b="1" dirty="0">
                <a:solidFill>
                  <a:srgbClr val="336600"/>
                </a:solidFill>
                <a:latin typeface="Arial" pitchFamily="34" charset="0"/>
                <a:cs typeface="Arial" pitchFamily="34" charset="0"/>
              </a:rPr>
              <a:t>AMMONIUM NITRATE PRODUCTION</a:t>
            </a:r>
            <a:endParaRPr lang="ru-RU" altLang="ru-RU" b="1" dirty="0">
              <a:solidFill>
                <a:srgbClr val="336600"/>
              </a:solidFill>
              <a:latin typeface="Arial" pitchFamily="34" charset="0"/>
              <a:cs typeface="Arial" pitchFamily="34" charset="0"/>
            </a:endParaRPr>
          </a:p>
        </p:txBody>
      </p:sp>
      <p:sp>
        <p:nvSpPr>
          <p:cNvPr id="17" name="Text Box 3"/>
          <p:cNvSpPr txBox="1">
            <a:spLocks noChangeArrowheads="1"/>
          </p:cNvSpPr>
          <p:nvPr/>
        </p:nvSpPr>
        <p:spPr bwMode="auto">
          <a:xfrm>
            <a:off x="179512" y="823352"/>
            <a:ext cx="8208912" cy="2637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defTabSz="957263" eaLnBrk="0" hangingPunct="0">
              <a:defRPr sz="2400">
                <a:solidFill>
                  <a:schemeClr val="tx1"/>
                </a:solidFill>
                <a:latin typeface="Times New Roman" pitchFamily="18" charset="0"/>
              </a:defRPr>
            </a:lvl1pPr>
            <a:lvl2pPr marL="742950" indent="-285750" defTabSz="957263" eaLnBrk="0" hangingPunct="0">
              <a:defRPr sz="2400">
                <a:solidFill>
                  <a:schemeClr val="tx1"/>
                </a:solidFill>
                <a:latin typeface="Times New Roman" pitchFamily="18" charset="0"/>
              </a:defRPr>
            </a:lvl2pPr>
            <a:lvl3pPr marL="1143000" indent="-228600" defTabSz="957263" eaLnBrk="0" hangingPunct="0">
              <a:defRPr sz="2400">
                <a:solidFill>
                  <a:schemeClr val="tx1"/>
                </a:solidFill>
                <a:latin typeface="Times New Roman" pitchFamily="18" charset="0"/>
              </a:defRPr>
            </a:lvl3pPr>
            <a:lvl4pPr marL="1600200" indent="-228600" defTabSz="957263" eaLnBrk="0" hangingPunct="0">
              <a:defRPr sz="2400">
                <a:solidFill>
                  <a:schemeClr val="tx1"/>
                </a:solidFill>
                <a:latin typeface="Times New Roman" pitchFamily="18" charset="0"/>
              </a:defRPr>
            </a:lvl4pPr>
            <a:lvl5pPr marL="2057400" indent="-228600" defTabSz="957263" eaLnBrk="0" hangingPunct="0">
              <a:defRPr sz="2400">
                <a:solidFill>
                  <a:schemeClr val="tx1"/>
                </a:solidFill>
                <a:latin typeface="Times New Roman" pitchFamily="18" charset="0"/>
              </a:defRPr>
            </a:lvl5pPr>
            <a:lvl6pPr marL="2514600" indent="-228600" defTabSz="957263" eaLnBrk="0" fontAlgn="base" hangingPunct="0">
              <a:spcBef>
                <a:spcPct val="0"/>
              </a:spcBef>
              <a:spcAft>
                <a:spcPct val="0"/>
              </a:spcAft>
              <a:defRPr sz="2400">
                <a:solidFill>
                  <a:schemeClr val="tx1"/>
                </a:solidFill>
                <a:latin typeface="Times New Roman" pitchFamily="18" charset="0"/>
              </a:defRPr>
            </a:lvl6pPr>
            <a:lvl7pPr marL="2971800" indent="-228600" defTabSz="957263" eaLnBrk="0" fontAlgn="base" hangingPunct="0">
              <a:spcBef>
                <a:spcPct val="0"/>
              </a:spcBef>
              <a:spcAft>
                <a:spcPct val="0"/>
              </a:spcAft>
              <a:defRPr sz="2400">
                <a:solidFill>
                  <a:schemeClr val="tx1"/>
                </a:solidFill>
                <a:latin typeface="Times New Roman" pitchFamily="18" charset="0"/>
              </a:defRPr>
            </a:lvl7pPr>
            <a:lvl8pPr marL="3429000" indent="-228600" defTabSz="957263" eaLnBrk="0" fontAlgn="base" hangingPunct="0">
              <a:spcBef>
                <a:spcPct val="0"/>
              </a:spcBef>
              <a:spcAft>
                <a:spcPct val="0"/>
              </a:spcAft>
              <a:defRPr sz="2400">
                <a:solidFill>
                  <a:schemeClr val="tx1"/>
                </a:solidFill>
                <a:latin typeface="Times New Roman" pitchFamily="18" charset="0"/>
              </a:defRPr>
            </a:lvl8pPr>
            <a:lvl9pPr marL="3886200" indent="-228600" defTabSz="957263"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150000"/>
              </a:lnSpc>
            </a:pPr>
            <a:r>
              <a:rPr lang="en-US" sz="1400" dirty="0">
                <a:latin typeface="Arial" pitchFamily="34" charset="0"/>
                <a:cs typeface="Arial" pitchFamily="34" charset="0"/>
              </a:rPr>
              <a:t>Commissioning date </a:t>
            </a:r>
            <a:r>
              <a:rPr lang="ru-RU" sz="1400" dirty="0">
                <a:latin typeface="Arial" pitchFamily="34" charset="0"/>
                <a:cs typeface="Arial" pitchFamily="34" charset="0"/>
              </a:rPr>
              <a:t>		</a:t>
            </a:r>
            <a:r>
              <a:rPr lang="en-US" sz="1400" dirty="0">
                <a:latin typeface="Arial" pitchFamily="34" charset="0"/>
                <a:cs typeface="Arial" pitchFamily="34" charset="0"/>
              </a:rPr>
              <a:t>	</a:t>
            </a:r>
            <a:r>
              <a:rPr lang="ru-RU" sz="1400" dirty="0">
                <a:latin typeface="Arial" pitchFamily="34" charset="0"/>
                <a:cs typeface="Arial" pitchFamily="34" charset="0"/>
              </a:rPr>
              <a:t>2003 </a:t>
            </a:r>
          </a:p>
          <a:p>
            <a:pPr eaLnBrk="1" hangingPunct="1">
              <a:lnSpc>
                <a:spcPct val="150000"/>
              </a:lnSpc>
            </a:pPr>
            <a:r>
              <a:rPr lang="en-US" sz="1400" dirty="0">
                <a:latin typeface="Arial" pitchFamily="34" charset="0"/>
                <a:cs typeface="Arial" pitchFamily="34" charset="0"/>
              </a:rPr>
              <a:t>Production capacity 		</a:t>
            </a:r>
            <a:r>
              <a:rPr lang="ru-RU" sz="1400" dirty="0">
                <a:latin typeface="Arial" pitchFamily="34" charset="0"/>
                <a:cs typeface="Arial" pitchFamily="34" charset="0"/>
              </a:rPr>
              <a:t>	450 </a:t>
            </a:r>
            <a:r>
              <a:rPr lang="en-US" sz="1400" dirty="0" err="1">
                <a:latin typeface="Arial" pitchFamily="34" charset="0"/>
                <a:cs typeface="Arial" pitchFamily="34" charset="0"/>
              </a:rPr>
              <a:t>th.</a:t>
            </a:r>
            <a:r>
              <a:rPr lang="en-US" sz="1400" dirty="0">
                <a:latin typeface="Arial" pitchFamily="34" charset="0"/>
                <a:cs typeface="Arial" pitchFamily="34" charset="0"/>
              </a:rPr>
              <a:t> tn. per year</a:t>
            </a:r>
            <a:r>
              <a:rPr lang="ru-RU" sz="1400" dirty="0">
                <a:latin typeface="Arial" pitchFamily="34" charset="0"/>
                <a:cs typeface="Arial" pitchFamily="34" charset="0"/>
              </a:rPr>
              <a:t> </a:t>
            </a:r>
          </a:p>
          <a:p>
            <a:pPr eaLnBrk="1" hangingPunct="1">
              <a:lnSpc>
                <a:spcPct val="150000"/>
              </a:lnSpc>
            </a:pPr>
            <a:r>
              <a:rPr lang="en-US" sz="1400" dirty="0">
                <a:latin typeface="Arial" pitchFamily="34" charset="0"/>
                <a:cs typeface="Arial" pitchFamily="34" charset="0"/>
              </a:rPr>
              <a:t>Number of technological lines </a:t>
            </a:r>
            <a:r>
              <a:rPr lang="ru-RU" sz="1400" dirty="0">
                <a:latin typeface="Arial" pitchFamily="34" charset="0"/>
                <a:cs typeface="Arial" pitchFamily="34" charset="0"/>
              </a:rPr>
              <a:t>	</a:t>
            </a:r>
            <a:r>
              <a:rPr lang="en-US" sz="1400" dirty="0">
                <a:latin typeface="Arial" pitchFamily="34" charset="0"/>
                <a:cs typeface="Arial" pitchFamily="34" charset="0"/>
              </a:rPr>
              <a:t>	single </a:t>
            </a:r>
            <a:endParaRPr lang="ru-RU" sz="1400" dirty="0">
              <a:latin typeface="Arial" pitchFamily="34" charset="0"/>
              <a:cs typeface="Arial" pitchFamily="34" charset="0"/>
            </a:endParaRPr>
          </a:p>
          <a:p>
            <a:pPr eaLnBrk="1" hangingPunct="1">
              <a:lnSpc>
                <a:spcPct val="150000"/>
              </a:lnSpc>
            </a:pPr>
            <a:r>
              <a:rPr lang="en-US" sz="1400" dirty="0">
                <a:latin typeface="Arial" pitchFamily="34" charset="0"/>
                <a:cs typeface="Arial" pitchFamily="34" charset="0"/>
              </a:rPr>
              <a:t>Operating hours </a:t>
            </a:r>
            <a:r>
              <a:rPr lang="ru-RU" sz="1400" dirty="0">
                <a:latin typeface="Arial" pitchFamily="34" charset="0"/>
                <a:cs typeface="Arial" pitchFamily="34" charset="0"/>
              </a:rPr>
              <a:t>			</a:t>
            </a:r>
            <a:r>
              <a:rPr lang="en-US" sz="1400" dirty="0">
                <a:latin typeface="Arial" pitchFamily="34" charset="0"/>
                <a:cs typeface="Arial" pitchFamily="34" charset="0"/>
              </a:rPr>
              <a:t>continuous</a:t>
            </a:r>
            <a:r>
              <a:rPr lang="ru-RU" sz="1400" dirty="0">
                <a:latin typeface="Arial" pitchFamily="34" charset="0"/>
                <a:cs typeface="Arial" pitchFamily="34" charset="0"/>
              </a:rPr>
              <a:t>, 330 </a:t>
            </a:r>
            <a:r>
              <a:rPr lang="en-US" sz="1400" dirty="0">
                <a:latin typeface="Arial" pitchFamily="34" charset="0"/>
                <a:cs typeface="Arial" pitchFamily="34" charset="0"/>
              </a:rPr>
              <a:t>days a year</a:t>
            </a:r>
            <a:endParaRPr lang="ru-RU" sz="1400" dirty="0">
              <a:latin typeface="Arial" pitchFamily="34" charset="0"/>
              <a:cs typeface="Arial" pitchFamily="34" charset="0"/>
            </a:endParaRPr>
          </a:p>
          <a:p>
            <a:pPr eaLnBrk="1" hangingPunct="1">
              <a:lnSpc>
                <a:spcPct val="150000"/>
              </a:lnSpc>
            </a:pPr>
            <a:r>
              <a:rPr lang="en-US" sz="1400" dirty="0">
                <a:latin typeface="Arial" pitchFamily="34" charset="0"/>
                <a:cs typeface="Arial" pitchFamily="34" charset="0"/>
              </a:rPr>
              <a:t>General planner </a:t>
            </a:r>
            <a:r>
              <a:rPr lang="ru-RU" sz="1400" dirty="0">
                <a:latin typeface="Arial" pitchFamily="34" charset="0"/>
                <a:cs typeface="Arial" pitchFamily="34" charset="0"/>
              </a:rPr>
              <a:t>	</a:t>
            </a:r>
            <a:r>
              <a:rPr lang="en-US" sz="1400" dirty="0">
                <a:latin typeface="Arial" pitchFamily="34" charset="0"/>
                <a:cs typeface="Arial" pitchFamily="34" charset="0"/>
              </a:rPr>
              <a:t>	</a:t>
            </a:r>
            <a:r>
              <a:rPr lang="ru-RU" sz="1400" dirty="0">
                <a:latin typeface="Arial" pitchFamily="34" charset="0"/>
                <a:cs typeface="Arial" pitchFamily="34" charset="0"/>
              </a:rPr>
              <a:t>	«</a:t>
            </a:r>
            <a:r>
              <a:rPr lang="en-US" sz="1400" dirty="0">
                <a:latin typeface="Arial" pitchFamily="34" charset="0"/>
                <a:cs typeface="Arial" pitchFamily="34" charset="0"/>
              </a:rPr>
              <a:t>O</a:t>
            </a:r>
            <a:r>
              <a:rPr lang="ru-RU" sz="1400" dirty="0">
                <a:latin typeface="Arial" pitchFamily="34" charset="0"/>
                <a:cs typeface="Arial" pitchFamily="34" charset="0"/>
              </a:rPr>
              <a:t>’</a:t>
            </a:r>
            <a:r>
              <a:rPr lang="en-US" sz="1400" dirty="0">
                <a:latin typeface="Arial" pitchFamily="34" charset="0"/>
                <a:cs typeface="Arial" pitchFamily="34" charset="0"/>
              </a:rPr>
              <a:t>ZKIMYOSANOATLOYIHA</a:t>
            </a:r>
            <a:r>
              <a:rPr lang="ru-RU" sz="1400" dirty="0">
                <a:latin typeface="Arial" pitchFamily="34" charset="0"/>
                <a:cs typeface="Arial" pitchFamily="34" charset="0"/>
              </a:rPr>
              <a:t>»</a:t>
            </a:r>
            <a:r>
              <a:rPr lang="en-US" sz="1400" dirty="0">
                <a:latin typeface="Arial" pitchFamily="34" charset="0"/>
                <a:cs typeface="Arial" pitchFamily="34" charset="0"/>
              </a:rPr>
              <a:t> JSC</a:t>
            </a:r>
            <a:endParaRPr lang="ru-RU" sz="1400" dirty="0">
              <a:latin typeface="Arial" pitchFamily="34" charset="0"/>
              <a:cs typeface="Arial" pitchFamily="34" charset="0"/>
            </a:endParaRPr>
          </a:p>
          <a:p>
            <a:pPr eaLnBrk="1" hangingPunct="1">
              <a:lnSpc>
                <a:spcPct val="150000"/>
              </a:lnSpc>
            </a:pPr>
            <a:r>
              <a:rPr lang="en-US" sz="1400" dirty="0">
                <a:latin typeface="Arial" pitchFamily="34" charset="0"/>
                <a:cs typeface="Arial" pitchFamily="34" charset="0"/>
              </a:rPr>
              <a:t>Technological part planner </a:t>
            </a:r>
            <a:r>
              <a:rPr lang="ru-RU" sz="1400" dirty="0">
                <a:latin typeface="Arial" pitchFamily="34" charset="0"/>
                <a:cs typeface="Arial" pitchFamily="34" charset="0"/>
              </a:rPr>
              <a:t>	</a:t>
            </a:r>
            <a:r>
              <a:rPr lang="en-US" sz="1400" dirty="0">
                <a:latin typeface="Arial" pitchFamily="34" charset="0"/>
                <a:cs typeface="Arial" pitchFamily="34" charset="0"/>
              </a:rPr>
              <a:t>	Moscow city, GIAP</a:t>
            </a:r>
            <a:endParaRPr lang="ru-RU" sz="1400" dirty="0">
              <a:latin typeface="Arial" pitchFamily="34" charset="0"/>
              <a:cs typeface="Arial" pitchFamily="34" charset="0"/>
            </a:endParaRPr>
          </a:p>
          <a:p>
            <a:pPr eaLnBrk="1" hangingPunct="1">
              <a:lnSpc>
                <a:spcPct val="150000"/>
              </a:lnSpc>
            </a:pPr>
            <a:r>
              <a:rPr lang="en-US" sz="1400" dirty="0">
                <a:latin typeface="Arial" pitchFamily="34" charset="0"/>
                <a:cs typeface="Arial" pitchFamily="34" charset="0"/>
              </a:rPr>
              <a:t>Ammonium nitrate production established</a:t>
            </a:r>
            <a:r>
              <a:rPr lang="ru-RU" sz="1400" dirty="0">
                <a:latin typeface="Arial" pitchFamily="34" charset="0"/>
                <a:cs typeface="Arial" pitchFamily="34" charset="0"/>
              </a:rPr>
              <a:t>	500 </a:t>
            </a:r>
            <a:r>
              <a:rPr lang="en-US" sz="1400" dirty="0" err="1">
                <a:latin typeface="Arial" pitchFamily="34" charset="0"/>
                <a:cs typeface="Arial" pitchFamily="34" charset="0"/>
              </a:rPr>
              <a:t>th.</a:t>
            </a:r>
            <a:r>
              <a:rPr lang="en-US" sz="1400" dirty="0">
                <a:latin typeface="Arial" pitchFamily="34" charset="0"/>
                <a:cs typeface="Arial" pitchFamily="34" charset="0"/>
              </a:rPr>
              <a:t> tn.</a:t>
            </a:r>
            <a:r>
              <a:rPr lang="ru-RU" sz="1400" dirty="0">
                <a:latin typeface="Arial" pitchFamily="34" charset="0"/>
                <a:cs typeface="Arial" pitchFamily="34" charset="0"/>
              </a:rPr>
              <a:t> </a:t>
            </a:r>
            <a:r>
              <a:rPr lang="en-US" sz="1400" dirty="0">
                <a:latin typeface="Arial" pitchFamily="34" charset="0"/>
                <a:cs typeface="Arial" pitchFamily="34" charset="0"/>
              </a:rPr>
              <a:t>per year</a:t>
            </a:r>
            <a:r>
              <a:rPr lang="ru-RU" sz="1400" dirty="0">
                <a:latin typeface="Arial" pitchFamily="34" charset="0"/>
                <a:cs typeface="Arial" pitchFamily="34" charset="0"/>
              </a:rPr>
              <a:t>, </a:t>
            </a:r>
            <a:r>
              <a:rPr lang="en-US" sz="1400" dirty="0">
                <a:latin typeface="Arial" pitchFamily="34" charset="0"/>
                <a:cs typeface="Arial" pitchFamily="34" charset="0"/>
              </a:rPr>
              <a:t>according </a:t>
            </a:r>
            <a:r>
              <a:rPr lang="ru-RU" sz="1400" dirty="0">
                <a:latin typeface="Arial" pitchFamily="34" charset="0"/>
                <a:cs typeface="Arial" pitchFamily="34" charset="0"/>
              </a:rPr>
              <a:t> 						</a:t>
            </a:r>
            <a:r>
              <a:rPr lang="en-US" sz="1400" dirty="0">
                <a:latin typeface="Arial" pitchFamily="34" charset="0"/>
                <a:cs typeface="Arial" pitchFamily="34" charset="0"/>
              </a:rPr>
              <a:t>the Protocol </a:t>
            </a:r>
            <a:r>
              <a:rPr lang="ru-RU" sz="1400" dirty="0">
                <a:latin typeface="Arial" pitchFamily="34" charset="0"/>
                <a:cs typeface="Arial" pitchFamily="34" charset="0"/>
              </a:rPr>
              <a:t>№ 54 </a:t>
            </a:r>
            <a:r>
              <a:rPr lang="en-US" sz="1400" dirty="0">
                <a:latin typeface="Arial" pitchFamily="34" charset="0"/>
                <a:cs typeface="Arial" pitchFamily="34" charset="0"/>
              </a:rPr>
              <a:t>of</a:t>
            </a:r>
            <a:r>
              <a:rPr lang="ru-RU" sz="1400" dirty="0">
                <a:latin typeface="Arial" pitchFamily="34" charset="0"/>
                <a:cs typeface="Arial" pitchFamily="34" charset="0"/>
              </a:rPr>
              <a:t> 08.05.2015.</a:t>
            </a:r>
            <a:endParaRPr lang="ru-RU" altLang="ru-RU" sz="1400" dirty="0">
              <a:latin typeface="Arial" pitchFamily="34" charset="0"/>
              <a:cs typeface="Arial" pitchFamily="34" charset="0"/>
            </a:endParaRPr>
          </a:p>
        </p:txBody>
      </p:sp>
      <p:sp>
        <p:nvSpPr>
          <p:cNvPr id="24" name="Прямоугольник 23"/>
          <p:cNvSpPr/>
          <p:nvPr/>
        </p:nvSpPr>
        <p:spPr>
          <a:xfrm>
            <a:off x="432" y="6597352"/>
            <a:ext cx="9143998" cy="11396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24"/>
          <p:cNvSpPr/>
          <p:nvPr/>
        </p:nvSpPr>
        <p:spPr>
          <a:xfrm>
            <a:off x="0" y="6711321"/>
            <a:ext cx="9143998" cy="174063"/>
          </a:xfrm>
          <a:prstGeom prst="rect">
            <a:avLst/>
          </a:prstGeom>
          <a:solidFill>
            <a:srgbClr val="2F6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3" name="Объект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8424" y="188640"/>
            <a:ext cx="641262" cy="639417"/>
          </a:xfrm>
          <a:prstGeom prst="rect">
            <a:avLst/>
          </a:prstGeom>
        </p:spPr>
      </p:pic>
      <p:sp>
        <p:nvSpPr>
          <p:cNvPr id="2" name="Прямоугольник 1"/>
          <p:cNvSpPr/>
          <p:nvPr/>
        </p:nvSpPr>
        <p:spPr>
          <a:xfrm>
            <a:off x="1" y="6145560"/>
            <a:ext cx="9144000" cy="307777"/>
          </a:xfrm>
          <a:prstGeom prst="rect">
            <a:avLst/>
          </a:prstGeom>
        </p:spPr>
        <p:txBody>
          <a:bodyPr wrap="square">
            <a:spAutoFit/>
          </a:bodyPr>
          <a:lstStyle/>
          <a:p>
            <a:pPr indent="182563"/>
            <a:r>
              <a:rPr lang="ru-RU" sz="1400" dirty="0">
                <a:latin typeface="Arial" pitchFamily="34" charset="0"/>
                <a:cs typeface="Arial" pitchFamily="34" charset="0"/>
              </a:rPr>
              <a:t>Реконструкции и расширению производство не подвергалось</a:t>
            </a:r>
          </a:p>
        </p:txBody>
      </p:sp>
    </p:spTree>
    <p:extLst>
      <p:ext uri="{BB962C8B-B14F-4D97-AF65-F5344CB8AC3E}">
        <p14:creationId xmlns:p14="http://schemas.microsoft.com/office/powerpoint/2010/main" val="162815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amond(i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1248480"/>
            <a:ext cx="2369454" cy="1577777"/>
          </a:xfrm>
          <a:prstGeom prst="rect">
            <a:avLst/>
          </a:prstGeom>
          <a:ln>
            <a:noFill/>
          </a:ln>
          <a:effectLst>
            <a:outerShdw blurRad="190500" algn="tl" rotWithShape="0">
              <a:srgbClr val="000000">
                <a:alpha val="70000"/>
              </a:srgbClr>
            </a:outerShdw>
          </a:effectLst>
        </p:spPr>
      </p:pic>
      <p:sp>
        <p:nvSpPr>
          <p:cNvPr id="5" name="Прямоугольник 4"/>
          <p:cNvSpPr/>
          <p:nvPr/>
        </p:nvSpPr>
        <p:spPr>
          <a:xfrm>
            <a:off x="1" y="4267923"/>
            <a:ext cx="9143999" cy="170990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a:r>
              <a:rPr lang="ru-RU" sz="1600" dirty="0">
                <a:solidFill>
                  <a:srgbClr val="0B5B37"/>
                </a:solidFill>
              </a:rPr>
              <a:t>- подготовка сырья (воздух и аммиак);</a:t>
            </a:r>
          </a:p>
          <a:p>
            <a:pPr marL="182563"/>
            <a:r>
              <a:rPr lang="ru-RU" sz="1600" dirty="0">
                <a:solidFill>
                  <a:srgbClr val="0B5B37"/>
                </a:solidFill>
              </a:rPr>
              <a:t>- контактное окисление аммиака в окись азота;</a:t>
            </a:r>
          </a:p>
          <a:p>
            <a:pPr marL="182563"/>
            <a:r>
              <a:rPr lang="ru-RU" sz="1600" dirty="0">
                <a:solidFill>
                  <a:srgbClr val="0B5B37"/>
                </a:solidFill>
              </a:rPr>
              <a:t>- охлаждение окислов азота;</a:t>
            </a:r>
          </a:p>
          <a:p>
            <a:pPr marL="182563"/>
            <a:r>
              <a:rPr lang="ru-RU" sz="1600" dirty="0">
                <a:solidFill>
                  <a:srgbClr val="0B5B37"/>
                </a:solidFill>
              </a:rPr>
              <a:t>- промывка окислов азота от нитрит-нитратных солей аммония;</a:t>
            </a:r>
          </a:p>
          <a:p>
            <a:pPr marL="182563"/>
            <a:r>
              <a:rPr lang="ru-RU" sz="1600" dirty="0">
                <a:solidFill>
                  <a:srgbClr val="0B5B37"/>
                </a:solidFill>
              </a:rPr>
              <a:t>- переработка окислов азота в азотную кислоту; </a:t>
            </a:r>
          </a:p>
          <a:p>
            <a:pPr marL="182563"/>
            <a:r>
              <a:rPr lang="ru-RU" sz="1600" dirty="0">
                <a:solidFill>
                  <a:srgbClr val="0B5B37"/>
                </a:solidFill>
              </a:rPr>
              <a:t>- каталитическая очистка выхлопных газов от остаточных окислов азота.</a:t>
            </a:r>
          </a:p>
        </p:txBody>
      </p:sp>
      <p:sp>
        <p:nvSpPr>
          <p:cNvPr id="6" name="Прямоугольник 5"/>
          <p:cNvSpPr/>
          <p:nvPr/>
        </p:nvSpPr>
        <p:spPr>
          <a:xfrm rot="10800000" flipV="1">
            <a:off x="-10" y="3645024"/>
            <a:ext cx="9144003" cy="62289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0B5B37"/>
                </a:solidFill>
                <a:latin typeface="+mj-lt"/>
              </a:rPr>
              <a:t>Технологический процесс производства неконцентрированной азотной кислоты</a:t>
            </a:r>
          </a:p>
          <a:p>
            <a:pPr algn="ctr"/>
            <a:r>
              <a:rPr lang="ru-RU" b="1" dirty="0">
                <a:solidFill>
                  <a:srgbClr val="0B5B37"/>
                </a:solidFill>
                <a:latin typeface="+mj-lt"/>
              </a:rPr>
              <a:t>состоит из следующих основных стадий:</a:t>
            </a:r>
            <a:endParaRPr lang="ru-RU" b="1" dirty="0">
              <a:latin typeface="+mj-lt"/>
            </a:endParaRPr>
          </a:p>
        </p:txBody>
      </p:sp>
      <p:sp>
        <p:nvSpPr>
          <p:cNvPr id="7" name="Прямоугольник 6"/>
          <p:cNvSpPr/>
          <p:nvPr/>
        </p:nvSpPr>
        <p:spPr>
          <a:xfrm>
            <a:off x="2" y="-2246"/>
            <a:ext cx="9143999" cy="16756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 Box 11"/>
          <p:cNvSpPr txBox="1">
            <a:spLocks noChangeArrowheads="1"/>
          </p:cNvSpPr>
          <p:nvPr/>
        </p:nvSpPr>
        <p:spPr bwMode="auto">
          <a:xfrm>
            <a:off x="611560" y="260648"/>
            <a:ext cx="727280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ru-RU" b="1" dirty="0">
                <a:solidFill>
                  <a:srgbClr val="336600"/>
                </a:solidFill>
                <a:latin typeface="Arial" pitchFamily="34" charset="0"/>
                <a:cs typeface="Arial" pitchFamily="34" charset="0"/>
              </a:rPr>
              <a:t>ПРОИЗВОДСТВО НЕКОНЦЕНТРИРОВАННОЙ АЗОТНОЙ КИСЛОТЫ</a:t>
            </a:r>
            <a:endParaRPr lang="ru-RU" altLang="ru-RU" b="1" dirty="0">
              <a:solidFill>
                <a:srgbClr val="336600"/>
              </a:solidFill>
              <a:latin typeface="Arial" pitchFamily="34" charset="0"/>
              <a:cs typeface="Arial" pitchFamily="34" charset="0"/>
            </a:endParaRPr>
          </a:p>
        </p:txBody>
      </p:sp>
      <p:sp>
        <p:nvSpPr>
          <p:cNvPr id="17" name="Text Box 3"/>
          <p:cNvSpPr txBox="1">
            <a:spLocks noChangeArrowheads="1"/>
          </p:cNvSpPr>
          <p:nvPr/>
        </p:nvSpPr>
        <p:spPr bwMode="auto">
          <a:xfrm>
            <a:off x="179512" y="1111384"/>
            <a:ext cx="8208912" cy="235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defTabSz="957263" eaLnBrk="0" hangingPunct="0">
              <a:defRPr sz="2400">
                <a:solidFill>
                  <a:schemeClr val="tx1"/>
                </a:solidFill>
                <a:latin typeface="Times New Roman" pitchFamily="18" charset="0"/>
              </a:defRPr>
            </a:lvl1pPr>
            <a:lvl2pPr marL="742950" indent="-285750" defTabSz="957263" eaLnBrk="0" hangingPunct="0">
              <a:defRPr sz="2400">
                <a:solidFill>
                  <a:schemeClr val="tx1"/>
                </a:solidFill>
                <a:latin typeface="Times New Roman" pitchFamily="18" charset="0"/>
              </a:defRPr>
            </a:lvl2pPr>
            <a:lvl3pPr marL="1143000" indent="-228600" defTabSz="957263" eaLnBrk="0" hangingPunct="0">
              <a:defRPr sz="2400">
                <a:solidFill>
                  <a:schemeClr val="tx1"/>
                </a:solidFill>
                <a:latin typeface="Times New Roman" pitchFamily="18" charset="0"/>
              </a:defRPr>
            </a:lvl3pPr>
            <a:lvl4pPr marL="1600200" indent="-228600" defTabSz="957263" eaLnBrk="0" hangingPunct="0">
              <a:defRPr sz="2400">
                <a:solidFill>
                  <a:schemeClr val="tx1"/>
                </a:solidFill>
                <a:latin typeface="Times New Roman" pitchFamily="18" charset="0"/>
              </a:defRPr>
            </a:lvl4pPr>
            <a:lvl5pPr marL="2057400" indent="-228600" defTabSz="957263" eaLnBrk="0" hangingPunct="0">
              <a:defRPr sz="2400">
                <a:solidFill>
                  <a:schemeClr val="tx1"/>
                </a:solidFill>
                <a:latin typeface="Times New Roman" pitchFamily="18" charset="0"/>
              </a:defRPr>
            </a:lvl5pPr>
            <a:lvl6pPr marL="2514600" indent="-228600" defTabSz="957263" eaLnBrk="0" fontAlgn="base" hangingPunct="0">
              <a:spcBef>
                <a:spcPct val="0"/>
              </a:spcBef>
              <a:spcAft>
                <a:spcPct val="0"/>
              </a:spcAft>
              <a:defRPr sz="2400">
                <a:solidFill>
                  <a:schemeClr val="tx1"/>
                </a:solidFill>
                <a:latin typeface="Times New Roman" pitchFamily="18" charset="0"/>
              </a:defRPr>
            </a:lvl6pPr>
            <a:lvl7pPr marL="2971800" indent="-228600" defTabSz="957263" eaLnBrk="0" fontAlgn="base" hangingPunct="0">
              <a:spcBef>
                <a:spcPct val="0"/>
              </a:spcBef>
              <a:spcAft>
                <a:spcPct val="0"/>
              </a:spcAft>
              <a:defRPr sz="2400">
                <a:solidFill>
                  <a:schemeClr val="tx1"/>
                </a:solidFill>
                <a:latin typeface="Times New Roman" pitchFamily="18" charset="0"/>
              </a:defRPr>
            </a:lvl7pPr>
            <a:lvl8pPr marL="3429000" indent="-228600" defTabSz="957263" eaLnBrk="0" fontAlgn="base" hangingPunct="0">
              <a:spcBef>
                <a:spcPct val="0"/>
              </a:spcBef>
              <a:spcAft>
                <a:spcPct val="0"/>
              </a:spcAft>
              <a:defRPr sz="2400">
                <a:solidFill>
                  <a:schemeClr val="tx1"/>
                </a:solidFill>
                <a:latin typeface="Times New Roman" pitchFamily="18" charset="0"/>
              </a:defRPr>
            </a:lvl8pPr>
            <a:lvl9pPr marL="3886200" indent="-228600" defTabSz="957263"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150000"/>
              </a:lnSpc>
            </a:pPr>
            <a:r>
              <a:rPr lang="ru-RU" sz="1400" dirty="0">
                <a:latin typeface="Arial" pitchFamily="34" charset="0"/>
                <a:cs typeface="Arial" pitchFamily="34" charset="0"/>
              </a:rPr>
              <a:t>Год ввода в эксплуатацию		2003 год</a:t>
            </a:r>
          </a:p>
          <a:p>
            <a:pPr eaLnBrk="1" hangingPunct="1">
              <a:lnSpc>
                <a:spcPct val="150000"/>
              </a:lnSpc>
            </a:pPr>
            <a:r>
              <a:rPr lang="ru-RU" sz="1400" dirty="0">
                <a:latin typeface="Arial" pitchFamily="34" charset="0"/>
                <a:cs typeface="Arial" pitchFamily="34" charset="0"/>
              </a:rPr>
              <a:t>Проектная мощность производства	396 тысяч тонн в год </a:t>
            </a:r>
          </a:p>
          <a:p>
            <a:pPr eaLnBrk="1" hangingPunct="1">
              <a:lnSpc>
                <a:spcPct val="150000"/>
              </a:lnSpc>
            </a:pPr>
            <a:r>
              <a:rPr lang="ru-RU" sz="1400" dirty="0">
                <a:latin typeface="Arial" pitchFamily="34" charset="0"/>
                <a:cs typeface="Arial" pitchFamily="34" charset="0"/>
              </a:rPr>
              <a:t>Достигнутая мощность производства	383 699 тонн в 2016 году</a:t>
            </a:r>
          </a:p>
          <a:p>
            <a:pPr eaLnBrk="1" hangingPunct="1">
              <a:lnSpc>
                <a:spcPct val="150000"/>
              </a:lnSpc>
            </a:pPr>
            <a:r>
              <a:rPr lang="ru-RU" sz="1400" dirty="0">
                <a:latin typeface="Arial" pitchFamily="34" charset="0"/>
                <a:cs typeface="Arial" pitchFamily="34" charset="0"/>
              </a:rPr>
              <a:t>Количество технологических линий	одна</a:t>
            </a:r>
          </a:p>
          <a:p>
            <a:pPr eaLnBrk="1" hangingPunct="1">
              <a:lnSpc>
                <a:spcPct val="150000"/>
              </a:lnSpc>
            </a:pPr>
            <a:r>
              <a:rPr lang="ru-RU" sz="1400" dirty="0">
                <a:latin typeface="Arial" pitchFamily="34" charset="0"/>
                <a:cs typeface="Arial" pitchFamily="34" charset="0"/>
              </a:rPr>
              <a:t>Режим работы			непрерывный, 330 дней в году</a:t>
            </a:r>
          </a:p>
          <a:p>
            <a:pPr eaLnBrk="1" hangingPunct="1">
              <a:lnSpc>
                <a:spcPct val="150000"/>
              </a:lnSpc>
            </a:pPr>
            <a:r>
              <a:rPr lang="ru-RU" sz="1400" dirty="0">
                <a:latin typeface="Arial" pitchFamily="34" charset="0"/>
                <a:cs typeface="Arial" pitchFamily="34" charset="0"/>
              </a:rPr>
              <a:t>Генеральный проектировщик		АО «</a:t>
            </a:r>
            <a:r>
              <a:rPr lang="en-US" sz="1400" dirty="0">
                <a:latin typeface="Arial" pitchFamily="34" charset="0"/>
                <a:cs typeface="Arial" pitchFamily="34" charset="0"/>
              </a:rPr>
              <a:t>O</a:t>
            </a:r>
            <a:r>
              <a:rPr lang="ru-RU" sz="1400" dirty="0">
                <a:latin typeface="Arial" pitchFamily="34" charset="0"/>
                <a:cs typeface="Arial" pitchFamily="34" charset="0"/>
              </a:rPr>
              <a:t>’</a:t>
            </a:r>
            <a:r>
              <a:rPr lang="en-US" sz="1400" dirty="0">
                <a:latin typeface="Arial" pitchFamily="34" charset="0"/>
                <a:cs typeface="Arial" pitchFamily="34" charset="0"/>
              </a:rPr>
              <a:t>ZKIMYOSANOATLOYIHA</a:t>
            </a:r>
            <a:r>
              <a:rPr lang="ru-RU" sz="1400" dirty="0">
                <a:latin typeface="Arial" pitchFamily="34" charset="0"/>
                <a:cs typeface="Arial" pitchFamily="34" charset="0"/>
              </a:rPr>
              <a:t>»</a:t>
            </a:r>
          </a:p>
          <a:p>
            <a:pPr eaLnBrk="1" hangingPunct="1">
              <a:lnSpc>
                <a:spcPct val="150000"/>
              </a:lnSpc>
            </a:pPr>
            <a:r>
              <a:rPr lang="ru-RU" sz="1400" dirty="0">
                <a:latin typeface="Arial" pitchFamily="34" charset="0"/>
                <a:cs typeface="Arial" pitchFamily="34" charset="0"/>
              </a:rPr>
              <a:t>Проектировщик технологической части 	ГИАП г. Москва</a:t>
            </a:r>
          </a:p>
        </p:txBody>
      </p:sp>
      <p:sp>
        <p:nvSpPr>
          <p:cNvPr id="24" name="Прямоугольник 23"/>
          <p:cNvSpPr/>
          <p:nvPr/>
        </p:nvSpPr>
        <p:spPr>
          <a:xfrm>
            <a:off x="432" y="6597352"/>
            <a:ext cx="9143998" cy="11396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24"/>
          <p:cNvSpPr/>
          <p:nvPr/>
        </p:nvSpPr>
        <p:spPr>
          <a:xfrm>
            <a:off x="0" y="6711321"/>
            <a:ext cx="9143998" cy="174063"/>
          </a:xfrm>
          <a:prstGeom prst="rect">
            <a:avLst/>
          </a:prstGeom>
          <a:solidFill>
            <a:srgbClr val="2F6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3" name="Объект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8424" y="188640"/>
            <a:ext cx="641262" cy="639417"/>
          </a:xfrm>
          <a:prstGeom prst="rect">
            <a:avLst/>
          </a:prstGeom>
        </p:spPr>
      </p:pic>
      <p:sp>
        <p:nvSpPr>
          <p:cNvPr id="2" name="Прямоугольник 1"/>
          <p:cNvSpPr/>
          <p:nvPr/>
        </p:nvSpPr>
        <p:spPr>
          <a:xfrm>
            <a:off x="1" y="6021288"/>
            <a:ext cx="9144000" cy="523220"/>
          </a:xfrm>
          <a:prstGeom prst="rect">
            <a:avLst/>
          </a:prstGeom>
        </p:spPr>
        <p:txBody>
          <a:bodyPr wrap="square">
            <a:spAutoFit/>
          </a:bodyPr>
          <a:lstStyle/>
          <a:p>
            <a:pPr marL="182563"/>
            <a:r>
              <a:rPr lang="ru-RU" sz="1400" dirty="0">
                <a:latin typeface="Arial" pitchFamily="34" charset="0"/>
                <a:cs typeface="Arial" pitchFamily="34" charset="0"/>
              </a:rPr>
              <a:t>В апреле 2015 года произведена модернизация КМА-2 на КМА-5 по проекту ЗАО Научно-производственная фирма «</a:t>
            </a:r>
            <a:r>
              <a:rPr lang="ru-RU" sz="1400" dirty="0" err="1">
                <a:latin typeface="Arial" pitchFamily="34" charset="0"/>
                <a:cs typeface="Arial" pitchFamily="34" charset="0"/>
              </a:rPr>
              <a:t>Невтурботест</a:t>
            </a:r>
            <a:r>
              <a:rPr lang="ru-RU" sz="1400" dirty="0">
                <a:latin typeface="Arial" pitchFamily="34" charset="0"/>
                <a:cs typeface="Arial" pitchFamily="34" charset="0"/>
              </a:rPr>
              <a:t>» г. Санкт-Петербург</a:t>
            </a:r>
          </a:p>
        </p:txBody>
      </p:sp>
    </p:spTree>
    <p:extLst>
      <p:ext uri="{BB962C8B-B14F-4D97-AF65-F5344CB8AC3E}">
        <p14:creationId xmlns:p14="http://schemas.microsoft.com/office/powerpoint/2010/main" val="216325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amond(i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2" y="-2246"/>
            <a:ext cx="9143999" cy="16756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5"/>
          <p:cNvSpPr>
            <a:spLocks noChangeArrowheads="1"/>
          </p:cNvSpPr>
          <p:nvPr/>
        </p:nvSpPr>
        <p:spPr bwMode="auto">
          <a:xfrm>
            <a:off x="323528" y="1046346"/>
            <a:ext cx="8568952" cy="1923604"/>
          </a:xfrm>
          <a:prstGeom prst="rect">
            <a:avLst/>
          </a:prstGeom>
          <a:noFill/>
          <a:ln w="9525">
            <a:noFill/>
            <a:miter lim="800000"/>
            <a:headEnd/>
            <a:tailEnd/>
          </a:ln>
        </p:spPr>
        <p:txBody>
          <a:bodyPr wrap="square">
            <a:spAutoFit/>
          </a:bodyPr>
          <a:lstStyle/>
          <a:p>
            <a:pPr marL="0" lvl="3" indent="365125" algn="just">
              <a:defRPr/>
            </a:pPr>
            <a:r>
              <a:rPr lang="ru-RU" sz="1700" b="1" dirty="0">
                <a:latin typeface="Arial" pitchFamily="34" charset="0"/>
                <a:cs typeface="Arial" pitchFamily="34" charset="0"/>
              </a:rPr>
              <a:t>Производство аммиака </a:t>
            </a:r>
            <a:r>
              <a:rPr lang="ru-RU" sz="1700" b="1" dirty="0"/>
              <a:t>- </a:t>
            </a:r>
            <a:r>
              <a:rPr lang="ru-RU" sz="1700" dirty="0"/>
              <a:t>предусматривается реконструкция блоков 1.2; 1.3; 3; 4; 5; 6; строительство нового ВОЦ и установки </a:t>
            </a:r>
            <a:r>
              <a:rPr lang="ru-RU" sz="1700" dirty="0" err="1"/>
              <a:t>захоложенной</a:t>
            </a:r>
            <a:r>
              <a:rPr lang="ru-RU" sz="1700" dirty="0"/>
              <a:t> воды, замена изношенного оборудования, частей оборудования и механизмов на аналогичные.  Реконструкция и модернизация предусматривает мероприятия по стабилизации и повышению надежности работы оборудования и обеспечивающие увеличение производительности агрегата </a:t>
            </a:r>
            <a:r>
              <a:rPr lang="ru-RU" sz="1700" b="1" dirty="0">
                <a:solidFill>
                  <a:srgbClr val="0B5B37"/>
                </a:solidFill>
              </a:rPr>
              <a:t>до 2 100 </a:t>
            </a:r>
            <a:r>
              <a:rPr lang="ru-RU" sz="1700" b="1" dirty="0" err="1">
                <a:solidFill>
                  <a:srgbClr val="0B5B37"/>
                </a:solidFill>
              </a:rPr>
              <a:t>тн</a:t>
            </a:r>
            <a:r>
              <a:rPr lang="ru-RU" sz="1700" b="1" dirty="0">
                <a:solidFill>
                  <a:srgbClr val="0B5B37"/>
                </a:solidFill>
              </a:rPr>
              <a:t>/сутки</a:t>
            </a:r>
            <a:r>
              <a:rPr lang="ru-RU" sz="1700" dirty="0">
                <a:solidFill>
                  <a:srgbClr val="0B5B37"/>
                </a:solidFill>
              </a:rPr>
              <a:t> </a:t>
            </a:r>
            <a:r>
              <a:rPr lang="ru-RU" sz="1700" dirty="0"/>
              <a:t>или не менее </a:t>
            </a:r>
            <a:r>
              <a:rPr lang="ru-RU" sz="1700" b="1" dirty="0">
                <a:solidFill>
                  <a:srgbClr val="0B5B37"/>
                </a:solidFill>
              </a:rPr>
              <a:t>660 000 </a:t>
            </a:r>
            <a:r>
              <a:rPr lang="ru-RU" sz="1700" b="1" dirty="0" err="1">
                <a:solidFill>
                  <a:srgbClr val="0B5B37"/>
                </a:solidFill>
              </a:rPr>
              <a:t>тн</a:t>
            </a:r>
            <a:r>
              <a:rPr lang="ru-RU" sz="1700" b="1" dirty="0">
                <a:solidFill>
                  <a:srgbClr val="0B5B37"/>
                </a:solidFill>
              </a:rPr>
              <a:t>/год </a:t>
            </a:r>
            <a:r>
              <a:rPr lang="ru-RU" sz="1700" dirty="0"/>
              <a:t>аммиака с энергопотреблением не более </a:t>
            </a:r>
            <a:r>
              <a:rPr lang="ru-RU" sz="1700" b="1" dirty="0">
                <a:solidFill>
                  <a:srgbClr val="0B5B37"/>
                </a:solidFill>
              </a:rPr>
              <a:t>8,3 Гкал/</a:t>
            </a:r>
            <a:r>
              <a:rPr lang="ru-RU" sz="1700" b="1" dirty="0" err="1">
                <a:solidFill>
                  <a:srgbClr val="0B5B37"/>
                </a:solidFill>
              </a:rPr>
              <a:t>тн</a:t>
            </a:r>
            <a:r>
              <a:rPr lang="ru-RU" sz="1700" dirty="0"/>
              <a:t>. Технический партнер - компания-лицензиар </a:t>
            </a:r>
            <a:r>
              <a:rPr lang="ru-RU" b="1" dirty="0">
                <a:solidFill>
                  <a:srgbClr val="0070C0"/>
                </a:solidFill>
              </a:rPr>
              <a:t>«</a:t>
            </a:r>
            <a:r>
              <a:rPr lang="en-US" b="1" dirty="0">
                <a:solidFill>
                  <a:srgbClr val="0070C0"/>
                </a:solidFill>
              </a:rPr>
              <a:t>KBR</a:t>
            </a:r>
            <a:r>
              <a:rPr lang="ru-RU" b="1" dirty="0">
                <a:solidFill>
                  <a:srgbClr val="0070C0"/>
                </a:solidFill>
              </a:rPr>
              <a:t>». </a:t>
            </a:r>
          </a:p>
        </p:txBody>
      </p:sp>
      <p:sp>
        <p:nvSpPr>
          <p:cNvPr id="6" name="Прямоугольник 6"/>
          <p:cNvSpPr>
            <a:spLocks noChangeArrowheads="1"/>
          </p:cNvSpPr>
          <p:nvPr/>
        </p:nvSpPr>
        <p:spPr bwMode="auto">
          <a:xfrm>
            <a:off x="323528" y="2517775"/>
            <a:ext cx="102965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42913" lvl="3" indent="-442913" defTabSz="957263"/>
            <a:r>
              <a:rPr lang="ru-RU" altLang="ru-RU" sz="1400" b="1" dirty="0">
                <a:latin typeface="Arial" pitchFamily="34" charset="0"/>
                <a:cs typeface="Arial" pitchFamily="34" charset="0"/>
              </a:rPr>
              <a:t>  </a:t>
            </a:r>
            <a:endParaRPr lang="ru-RU" altLang="ru-RU" sz="1200" dirty="0">
              <a:latin typeface="Arial" pitchFamily="34" charset="0"/>
              <a:cs typeface="Arial" pitchFamily="34" charset="0"/>
            </a:endParaRPr>
          </a:p>
        </p:txBody>
      </p:sp>
      <p:sp>
        <p:nvSpPr>
          <p:cNvPr id="16" name="Text Box 11"/>
          <p:cNvSpPr txBox="1">
            <a:spLocks noChangeArrowheads="1"/>
          </p:cNvSpPr>
          <p:nvPr/>
        </p:nvSpPr>
        <p:spPr bwMode="auto">
          <a:xfrm>
            <a:off x="611560" y="221739"/>
            <a:ext cx="770485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ru-RU" b="1" dirty="0">
                <a:solidFill>
                  <a:srgbClr val="336600"/>
                </a:solidFill>
                <a:latin typeface="Arial" pitchFamily="34" charset="0"/>
                <a:cs typeface="Arial" pitchFamily="34" charset="0"/>
              </a:rPr>
              <a:t>Обоснование выбора технологии, схемы технологического процесса</a:t>
            </a:r>
            <a:endParaRPr lang="ru-RU" altLang="ru-RU" b="1" dirty="0">
              <a:solidFill>
                <a:srgbClr val="336600"/>
              </a:solidFill>
              <a:latin typeface="Arial" pitchFamily="34" charset="0"/>
              <a:cs typeface="Arial" pitchFamily="34" charset="0"/>
            </a:endParaRPr>
          </a:p>
        </p:txBody>
      </p:sp>
      <p:sp>
        <p:nvSpPr>
          <p:cNvPr id="19" name="Прямоугольник 18"/>
          <p:cNvSpPr/>
          <p:nvPr/>
        </p:nvSpPr>
        <p:spPr>
          <a:xfrm>
            <a:off x="432" y="6525344"/>
            <a:ext cx="9143998" cy="11396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0" y="6639312"/>
            <a:ext cx="9143998" cy="218687"/>
          </a:xfrm>
          <a:prstGeom prst="rect">
            <a:avLst/>
          </a:prstGeom>
          <a:solidFill>
            <a:srgbClr val="2F6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5"/>
          <p:cNvSpPr>
            <a:spLocks noChangeArrowheads="1"/>
          </p:cNvSpPr>
          <p:nvPr/>
        </p:nvSpPr>
        <p:spPr bwMode="auto">
          <a:xfrm>
            <a:off x="323527" y="3068960"/>
            <a:ext cx="8577757" cy="3493264"/>
          </a:xfrm>
          <a:prstGeom prst="rect">
            <a:avLst/>
          </a:prstGeom>
          <a:noFill/>
          <a:ln w="9525">
            <a:noFill/>
            <a:miter lim="800000"/>
            <a:headEnd/>
            <a:tailEnd/>
          </a:ln>
        </p:spPr>
        <p:txBody>
          <a:bodyPr wrap="square">
            <a:spAutoFit/>
          </a:bodyPr>
          <a:lstStyle/>
          <a:p>
            <a:pPr indent="365125" algn="just"/>
            <a:r>
              <a:rPr lang="ru-RU" sz="1700" b="1" dirty="0">
                <a:latin typeface="Arial" pitchFamily="34" charset="0"/>
                <a:cs typeface="Arial" pitchFamily="34" charset="0"/>
              </a:rPr>
              <a:t>Производство карбамида </a:t>
            </a:r>
            <a:r>
              <a:rPr lang="ru-RU" sz="1700" b="1" dirty="0"/>
              <a:t>- </a:t>
            </a:r>
            <a:r>
              <a:rPr lang="ru-RU" sz="1700" dirty="0"/>
              <a:t>реконструкция с увеличением производительности основаны на проверенной технологии компании</a:t>
            </a:r>
            <a:r>
              <a:rPr lang="en-US" sz="1700" dirty="0"/>
              <a:t> </a:t>
            </a:r>
            <a:r>
              <a:rPr lang="ru-RU" b="1" dirty="0">
                <a:solidFill>
                  <a:srgbClr val="0070C0"/>
                </a:solidFill>
              </a:rPr>
              <a:t>«</a:t>
            </a:r>
            <a:r>
              <a:rPr lang="en-US" b="1" dirty="0" err="1">
                <a:solidFill>
                  <a:srgbClr val="0070C0"/>
                </a:solidFill>
              </a:rPr>
              <a:t>Stamicarbon</a:t>
            </a:r>
            <a:r>
              <a:rPr lang="ru-RU" b="1" dirty="0">
                <a:solidFill>
                  <a:srgbClr val="0070C0"/>
                </a:solidFill>
              </a:rPr>
              <a:t>»</a:t>
            </a:r>
            <a:r>
              <a:rPr lang="ru-RU" b="1" dirty="0"/>
              <a:t>:</a:t>
            </a:r>
          </a:p>
          <a:p>
            <a:pPr indent="365125" algn="just"/>
            <a:r>
              <a:rPr lang="ru-RU" sz="1700" dirty="0"/>
              <a:t>- </a:t>
            </a:r>
            <a:r>
              <a:rPr lang="en-US" sz="1700" dirty="0"/>
              <a:t>More</a:t>
            </a:r>
            <a:r>
              <a:rPr lang="ru-RU" sz="1700" dirty="0"/>
              <a:t>-</a:t>
            </a:r>
            <a:r>
              <a:rPr lang="en-US" sz="1700" dirty="0"/>
              <a:t>In</a:t>
            </a:r>
            <a:r>
              <a:rPr lang="ru-RU" sz="1700" dirty="0"/>
              <a:t>-</a:t>
            </a:r>
            <a:r>
              <a:rPr lang="en-US" sz="1700" dirty="0"/>
              <a:t>More</a:t>
            </a:r>
            <a:r>
              <a:rPr lang="ru-RU" sz="1700" dirty="0"/>
              <a:t>-</a:t>
            </a:r>
            <a:r>
              <a:rPr lang="en-US" sz="1700" dirty="0"/>
              <a:t>Out</a:t>
            </a:r>
            <a:r>
              <a:rPr lang="ru-RU" sz="1700" dirty="0"/>
              <a:t> - «больше на входе, больше на выходе» (</a:t>
            </a:r>
            <a:r>
              <a:rPr lang="en-US" sz="1700" dirty="0"/>
              <a:t>MIMO</a:t>
            </a:r>
            <a:r>
              <a:rPr lang="ru-RU" sz="1700" dirty="0"/>
              <a:t>), это концепция с минимальной стоимостью реализации.</a:t>
            </a:r>
          </a:p>
          <a:p>
            <a:pPr indent="365125" algn="just"/>
            <a:r>
              <a:rPr lang="ru-RU" sz="1700" dirty="0"/>
              <a:t>- сочетание </a:t>
            </a:r>
            <a:r>
              <a:rPr lang="en-US" sz="1700" dirty="0"/>
              <a:t>MIMO</a:t>
            </a:r>
            <a:r>
              <a:rPr lang="ru-RU" sz="1700" dirty="0"/>
              <a:t> и дополнительной, новой секцией среднего давления (СД).</a:t>
            </a:r>
          </a:p>
          <a:p>
            <a:pPr algn="just"/>
            <a:r>
              <a:rPr lang="ru-RU" sz="1700" dirty="0"/>
              <a:t>В результате обследования и первоначальных расчетов сделаны следующие </a:t>
            </a:r>
            <a:r>
              <a:rPr lang="ru-RU" sz="1700" b="1" dirty="0"/>
              <a:t>выводы:</a:t>
            </a:r>
          </a:p>
          <a:p>
            <a:pPr indent="365125" algn="just"/>
            <a:r>
              <a:rPr lang="ru-RU" sz="1700" dirty="0"/>
              <a:t>1. Грануляционная башня: по размерам позволяют работать с производительностью </a:t>
            </a:r>
            <a:r>
              <a:rPr lang="ru-RU" sz="1700" b="1" dirty="0">
                <a:solidFill>
                  <a:srgbClr val="0B5B37"/>
                </a:solidFill>
              </a:rPr>
              <a:t>1800 </a:t>
            </a:r>
            <a:r>
              <a:rPr lang="ru-RU" sz="1700" b="1" dirty="0" err="1">
                <a:solidFill>
                  <a:srgbClr val="0B5B37"/>
                </a:solidFill>
              </a:rPr>
              <a:t>тн</a:t>
            </a:r>
            <a:r>
              <a:rPr lang="ru-RU" sz="1700" b="1" dirty="0">
                <a:solidFill>
                  <a:srgbClr val="0B5B37"/>
                </a:solidFill>
              </a:rPr>
              <a:t>/сутки</a:t>
            </a:r>
            <a:r>
              <a:rPr lang="ru-RU" sz="1700" dirty="0"/>
              <a:t>. </a:t>
            </a:r>
          </a:p>
          <a:p>
            <a:pPr indent="365125" algn="just"/>
            <a:r>
              <a:rPr lang="ru-RU" sz="1700" dirty="0"/>
              <a:t>2. Компрессия С</a:t>
            </a:r>
            <a:r>
              <a:rPr lang="en-US" sz="1700" dirty="0"/>
              <a:t>O</a:t>
            </a:r>
            <a:r>
              <a:rPr lang="ru-RU" sz="1700" baseline="-25000" dirty="0"/>
              <a:t>2</a:t>
            </a:r>
            <a:r>
              <a:rPr lang="ru-RU" sz="1700" dirty="0"/>
              <a:t>: производительность нового компрессора С</a:t>
            </a:r>
            <a:r>
              <a:rPr lang="en-US" sz="1700" dirty="0"/>
              <a:t>O</a:t>
            </a:r>
            <a:r>
              <a:rPr lang="ru-RU" sz="1700" baseline="-25000" dirty="0"/>
              <a:t>2</a:t>
            </a:r>
            <a:r>
              <a:rPr lang="ru-RU" sz="1700" dirty="0"/>
              <a:t> среднего давления должна быть увеличена до &gt;8850 </a:t>
            </a:r>
            <a:r>
              <a:rPr lang="en-US" sz="1700" dirty="0"/>
              <a:t>Nm</a:t>
            </a:r>
            <a:r>
              <a:rPr lang="ru-RU" sz="1700" baseline="30000" dirty="0"/>
              <a:t>3</a:t>
            </a:r>
            <a:r>
              <a:rPr lang="ru-RU" sz="1700" dirty="0"/>
              <a:t>/ч и подавать больше С</a:t>
            </a:r>
            <a:r>
              <a:rPr lang="en-US" sz="1700" dirty="0"/>
              <a:t>O</a:t>
            </a:r>
            <a:r>
              <a:rPr lang="ru-RU" sz="1700" baseline="-25000" dirty="0"/>
              <a:t>2</a:t>
            </a:r>
            <a:r>
              <a:rPr lang="ru-RU" sz="1700" dirty="0"/>
              <a:t> в новую секцию среднего давления с учётом снижения эффективности пара.</a:t>
            </a:r>
          </a:p>
          <a:p>
            <a:pPr indent="365125" algn="just"/>
            <a:r>
              <a:rPr lang="ru-RU" sz="1700" dirty="0"/>
              <a:t>3. Установить новый горизонтальный конденсатор ВД бассейнового типа перед реактором ВД и удалить существующий конденсатор ВД. </a:t>
            </a:r>
          </a:p>
        </p:txBody>
      </p:sp>
      <p:sp>
        <p:nvSpPr>
          <p:cNvPr id="15" name="Прямоугольник 14"/>
          <p:cNvSpPr/>
          <p:nvPr/>
        </p:nvSpPr>
        <p:spPr>
          <a:xfrm flipV="1">
            <a:off x="0" y="1196752"/>
            <a:ext cx="323527" cy="1620710"/>
          </a:xfrm>
          <a:prstGeom prst="rect">
            <a:avLst/>
          </a:prstGeom>
          <a:solidFill>
            <a:srgbClr val="EBF2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2" y="4149080"/>
            <a:ext cx="323094" cy="154773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a:p>
        </p:txBody>
      </p:sp>
      <p:sp>
        <p:nvSpPr>
          <p:cNvPr id="21" name="Прямоугольник 20"/>
          <p:cNvSpPr/>
          <p:nvPr/>
        </p:nvSpPr>
        <p:spPr>
          <a:xfrm flipV="1">
            <a:off x="-8804" y="2780928"/>
            <a:ext cx="331899" cy="138876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rot="16200000">
            <a:off x="-423235" y="5851019"/>
            <a:ext cx="1169570" cy="32309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7" name="Объект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188640"/>
            <a:ext cx="641262" cy="639417"/>
          </a:xfrm>
          <a:prstGeom prst="rect">
            <a:avLst/>
          </a:prstGeom>
        </p:spPr>
      </p:pic>
    </p:spTree>
    <p:extLst>
      <p:ext uri="{BB962C8B-B14F-4D97-AF65-F5344CB8AC3E}">
        <p14:creationId xmlns:p14="http://schemas.microsoft.com/office/powerpoint/2010/main" val="353206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amond(i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2819</TotalTime>
  <Words>2023</Words>
  <Application>Microsoft Office PowerPoint</Application>
  <PresentationFormat>Экран (4:3)</PresentationFormat>
  <Paragraphs>303</Paragraphs>
  <Slides>18</Slides>
  <Notes>18</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18</vt:i4>
      </vt:variant>
    </vt:vector>
  </HeadingPairs>
  <TitlesOfParts>
    <vt:vector size="23" baseType="lpstr">
      <vt:lpstr>Arial</vt:lpstr>
      <vt:lpstr>Calibri</vt:lpstr>
      <vt:lpstr>inherit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Евсейчук Евгения Николаевна</dc:creator>
  <cp:lastModifiedBy>UCB</cp:lastModifiedBy>
  <cp:revision>148</cp:revision>
  <dcterms:created xsi:type="dcterms:W3CDTF">2017-08-11T05:30:07Z</dcterms:created>
  <dcterms:modified xsi:type="dcterms:W3CDTF">2022-04-27T04:04:34Z</dcterms:modified>
</cp:coreProperties>
</file>